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44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13" r:id="rId17"/>
    <p:sldId id="314" r:id="rId18"/>
    <p:sldId id="355" r:id="rId19"/>
    <p:sldId id="315" r:id="rId20"/>
    <p:sldId id="316" r:id="rId21"/>
    <p:sldId id="356" r:id="rId22"/>
    <p:sldId id="357" r:id="rId23"/>
    <p:sldId id="271" r:id="rId24"/>
    <p:sldId id="358" r:id="rId25"/>
    <p:sldId id="359" r:id="rId26"/>
    <p:sldId id="272" r:id="rId27"/>
    <p:sldId id="273" r:id="rId28"/>
    <p:sldId id="274" r:id="rId29"/>
    <p:sldId id="321" r:id="rId30"/>
    <p:sldId id="275" r:id="rId31"/>
    <p:sldId id="276" r:id="rId32"/>
    <p:sldId id="322" r:id="rId33"/>
    <p:sldId id="323" r:id="rId34"/>
    <p:sldId id="277" r:id="rId35"/>
    <p:sldId id="278" r:id="rId36"/>
    <p:sldId id="279" r:id="rId37"/>
    <p:sldId id="280" r:id="rId38"/>
    <p:sldId id="281" r:id="rId39"/>
    <p:sldId id="282" r:id="rId40"/>
    <p:sldId id="360" r:id="rId41"/>
    <p:sldId id="283" r:id="rId42"/>
    <p:sldId id="361" r:id="rId43"/>
    <p:sldId id="289" r:id="rId44"/>
    <p:sldId id="362" r:id="rId45"/>
    <p:sldId id="326" r:id="rId46"/>
    <p:sldId id="327" r:id="rId47"/>
    <p:sldId id="288" r:id="rId48"/>
    <p:sldId id="328" r:id="rId49"/>
    <p:sldId id="329" r:id="rId50"/>
    <p:sldId id="287" r:id="rId51"/>
    <p:sldId id="330" r:id="rId52"/>
    <p:sldId id="331" r:id="rId53"/>
    <p:sldId id="286" r:id="rId54"/>
    <p:sldId id="332" r:id="rId55"/>
    <p:sldId id="284" r:id="rId56"/>
    <p:sldId id="285" r:id="rId57"/>
    <p:sldId id="333" r:id="rId58"/>
    <p:sldId id="290" r:id="rId59"/>
    <p:sldId id="334" r:id="rId60"/>
    <p:sldId id="291" r:id="rId61"/>
    <p:sldId id="292" r:id="rId62"/>
    <p:sldId id="335" r:id="rId63"/>
    <p:sldId id="336" r:id="rId64"/>
    <p:sldId id="337" r:id="rId65"/>
    <p:sldId id="338" r:id="rId66"/>
    <p:sldId id="293" r:id="rId67"/>
    <p:sldId id="339" r:id="rId68"/>
    <p:sldId id="340" r:id="rId69"/>
    <p:sldId id="296" r:id="rId70"/>
    <p:sldId id="295" r:id="rId71"/>
    <p:sldId id="345" r:id="rId72"/>
    <p:sldId id="346" r:id="rId73"/>
    <p:sldId id="444" r:id="rId74"/>
    <p:sldId id="347" r:id="rId75"/>
    <p:sldId id="348" r:id="rId76"/>
    <p:sldId id="349" r:id="rId77"/>
    <p:sldId id="350" r:id="rId78"/>
    <p:sldId id="351" r:id="rId79"/>
    <p:sldId id="443" r:id="rId80"/>
    <p:sldId id="297" r:id="rId81"/>
    <p:sldId id="298" r:id="rId82"/>
    <p:sldId id="352" r:id="rId83"/>
    <p:sldId id="299" r:id="rId84"/>
    <p:sldId id="300" r:id="rId85"/>
    <p:sldId id="301" r:id="rId86"/>
    <p:sldId id="353" r:id="rId87"/>
    <p:sldId id="354" r:id="rId88"/>
    <p:sldId id="302" r:id="rId89"/>
    <p:sldId id="435" r:id="rId90"/>
    <p:sldId id="434" r:id="rId91"/>
    <p:sldId id="436" r:id="rId92"/>
    <p:sldId id="446" r:id="rId93"/>
    <p:sldId id="447" r:id="rId94"/>
    <p:sldId id="448" r:id="rId95"/>
    <p:sldId id="449" r:id="rId96"/>
    <p:sldId id="441" r:id="rId9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6997F2-8E4D-1099-2D1E-B2DE82FF16F7}" name="Fiberta" initials="F" userId="Fibert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8ED"/>
    <a:srgbClr val="F1B849"/>
    <a:srgbClr val="C59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microsoft.com/office/2018/10/relationships/authors" Target="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63CF-602C-EBAE-C019-1281A3599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84ACB-D62A-54AA-29F7-9857509E0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0A2F-2EC6-2B23-563C-865F77E8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F02D-0E02-78A8-F73A-D7CAEE27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741A-901A-A78F-E6D5-7D713F46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488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932A-8F56-07AD-B5BB-DBEC5D0F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EE733-5E10-882C-B040-0963519CF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77F50-DB88-F1D2-18A8-7580AEAE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00A3B-D2B7-6FBA-3DDA-1BBBA66F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A4F2A-D2B3-8AE4-367D-36701386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519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21655-FB8A-3C15-D8E9-0F4D51D7C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AC811-B961-EB4E-0480-3BE6DEC80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6982-BE3E-103B-674C-EFB18CFF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BC146-8D3E-8AA9-1FC3-C7F8CF1C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336FC-5FFD-DA58-BFD5-BF9931EE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467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A4A4-1574-948E-71AA-A132CF49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1AB4-0D98-11F6-4810-DC17D67E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BD523-D10A-79D1-D9ED-197C987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DD8E9-0587-E1B6-2C7C-A1369AD2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31290-951F-793E-65D7-8136F4E8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9937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EE8E-A8DE-5507-3B24-78CCD032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0C445-8EF0-978F-BFE8-DD796B99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C34DF-3ADB-0991-A8F3-00440A25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1D94A-A621-76CC-94E1-0AE32C1E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7422A-3B08-1A59-EA1E-60A9052C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179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774-4EC7-FE38-2E9A-0C38616D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3676B-5845-D289-47EB-EE0CDDE3F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3FEFE-9BDE-F792-9167-5B2B2AC96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A5A30-F4AC-C212-E296-89A4D83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BA7CF-BBEE-829D-A069-C66302CB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C3661-831E-F721-A4E9-F17780F2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024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9E20-41CC-48CD-2FE3-0F41E976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9A689-1927-B0C8-D516-5E07C94A6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F1CB6-F5AB-6B01-A0C3-4F5250674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19AC41-0336-DB69-1E4D-0080F1D8B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6D764-6CB1-F293-85D5-DD0058F49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3830C-BA4D-1E85-7DD4-C3442645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F4440A-F9BF-B4EC-86DA-80AC2BED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E96E5-8926-F614-41EB-62359EB0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627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3A4A-80C5-F217-6E7D-7FA9F40A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08AB1-F360-EB9A-BCAD-2882AD7A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265FC-3F4F-CA73-123B-97D45525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7256A-7C60-1073-6C16-5F27C391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945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E5FA18-D6A3-BD69-BBFF-272A1C12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747FD-A31D-BE76-0F49-4582800F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DCB22-B267-5A86-7CFB-EACC5A4A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7128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5E18-4298-0079-4483-69588E1B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4E64-E766-B847-8105-C20894B47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1A233-BBE3-E206-6AC1-50DAAAD8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43CB1-F2A6-A7D6-148B-99C11EBD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E7BDF-9573-0C59-C8BD-0A0CE32E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8E86B-1034-7D0F-E3F6-DFF77446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188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748C-088D-5323-7F16-60BEBB4D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BCCA6-4176-377F-3CE8-CE929FF27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D345C-F39D-3735-8942-79977808D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4CE9C-D4BE-DCA3-726B-0A1EFF26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A35AE-A4D9-C2F8-AC5D-0B4188F2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D78C5-D902-1114-690E-4BC5A192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4047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E8FE1-7220-205A-2ADD-33BBA344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3A14B-D188-D96B-0D1E-D03485B38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C302-A4BC-6D44-0BF6-D350E3904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5ABC-7C3F-4A0A-9632-96A58E2B2683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A6E0-E9A5-7367-EBCD-ED8F37B6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52A8B-D0E1-2555-EF58-F4F88BEC6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575C-9CC4-4D16-9BAD-8B95569638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66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rsc.lrv.l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t72.lt/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t72.lt/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t72.lt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lt72.lt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CBD4-4864-61BF-97E1-92B405E5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581"/>
            <a:ext cx="10515600" cy="1851643"/>
          </a:xfrm>
        </p:spPr>
        <p:txBody>
          <a:bodyPr/>
          <a:lstStyle/>
          <a:p>
            <a:r>
              <a:rPr lang="ru-RU" dirty="0"/>
              <a:t>Учебное пособие для учащихся 5-8 классов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73AD6-98A0-6479-6DA6-E143BDE45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9212"/>
            <a:ext cx="10515600" cy="945489"/>
          </a:xfrm>
        </p:spPr>
        <p:txBody>
          <a:bodyPr/>
          <a:lstStyle/>
          <a:p>
            <a:r>
              <a:rPr lang="en-US" dirty="0"/>
              <a:t> </a:t>
            </a:r>
            <a:r>
              <a:rPr lang="lt-LT" dirty="0"/>
              <a:t>5-8 </a:t>
            </a:r>
            <a:r>
              <a:rPr lang="az-Cyrl-AZ" dirty="0"/>
              <a:t>классы</a:t>
            </a:r>
            <a:endParaRPr lang="lt-LT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39B1FB-3117-45AB-7070-1F38D5986F3D}"/>
              </a:ext>
            </a:extLst>
          </p:cNvPr>
          <p:cNvGrpSpPr/>
          <p:nvPr/>
        </p:nvGrpSpPr>
        <p:grpSpPr>
          <a:xfrm>
            <a:off x="1009139" y="4633193"/>
            <a:ext cx="10385667" cy="1575785"/>
            <a:chOff x="1009139" y="4796695"/>
            <a:chExt cx="10385667" cy="1575785"/>
          </a:xfrm>
        </p:grpSpPr>
        <p:pic>
          <p:nvPicPr>
            <p:cNvPr id="5" name="Picture 4" descr="A red and white emblem with an axe and a red shield&#10;&#10;Description automatically generated">
              <a:extLst>
                <a:ext uri="{FF2B5EF4-FFF2-40B4-BE49-F238E27FC236}">
                  <a16:creationId xmlns:a16="http://schemas.microsoft.com/office/drawing/2014/main" id="{839678F5-9B1D-8852-E4A4-698E72E9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96" y="4796695"/>
              <a:ext cx="1706398" cy="157578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06240-06C2-D562-E4D7-0580F8735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9139" y="4904451"/>
              <a:ext cx="1078836" cy="136027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8A6868-93B3-8732-1FFB-5D0751FD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07015" y="4942837"/>
              <a:ext cx="1145277" cy="12835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C6E6D50-38D6-03B7-D5F1-553E4284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8614" y="5195968"/>
              <a:ext cx="3886192" cy="777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279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CDBF9-941E-36FA-C309-9F4D3740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rmAutofit/>
          </a:bodyPr>
          <a:lstStyle/>
          <a:p>
            <a:r>
              <a:rPr lang="ru-RU" sz="2800" b="1" dirty="0"/>
              <a:t>Источники ионизирующего излучения и их практическое применение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ekrano kopija&#10;&#10;Automatiškai sugeneruotas aprašymas">
            <a:extLst>
              <a:ext uri="{FF2B5EF4-FFF2-40B4-BE49-F238E27FC236}">
                <a16:creationId xmlns:a16="http://schemas.microsoft.com/office/drawing/2014/main" id="{6706F25B-8EA3-7D75-7A0B-3C0522340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C31E-8079-3DCD-5D16-F844C0AC7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759126"/>
            <a:ext cx="4596245" cy="54809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 промышленности</a:t>
            </a:r>
            <a:r>
              <a:rPr lang="ru-RU" sz="2000" dirty="0"/>
              <a:t> – от плотномеров для дорожного строительства до уровнемеров для измерения уровня заполнения материалов.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2965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CB2A5-913F-2CB1-A1B1-AB52A119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rmAutofit/>
          </a:bodyPr>
          <a:lstStyle/>
          <a:p>
            <a:r>
              <a:rPr lang="ru-RU" sz="2800" b="1" dirty="0"/>
              <a:t>Источники ионизирующего излучения и их практическое применение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simbolis, Grafika, ekrano kopija, dizainas&#10;&#10;Automatiškai sugeneruotas aprašymas">
            <a:extLst>
              <a:ext uri="{FF2B5EF4-FFF2-40B4-BE49-F238E27FC236}">
                <a16:creationId xmlns:a16="http://schemas.microsoft.com/office/drawing/2014/main" id="{B324B204-38D1-C269-D32F-1927446DC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581EF-8C75-3DA5-3D6A-694AB585A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900" b="1" dirty="0"/>
              <a:t>Научные учреждения </a:t>
            </a:r>
            <a:r>
              <a:rPr lang="ru-RU" sz="1900" dirty="0"/>
              <a:t>используют ионизирующее излучение в лабораторных и экспериментальных исследованиях. Например, ионизирующее излучение помогло больше узнать о типах почв, необходимых для различных растений, о размерах новых открытых нефтяных месторождений и о следах океанических течений. Кроме того, ученые используют низкоэнергетические радиоактивные источники в газовой хроматографии для определения компонентов нефтепродуктов. </a:t>
            </a:r>
            <a:endParaRPr lang="lt-LT" sz="1900" dirty="0"/>
          </a:p>
        </p:txBody>
      </p:sp>
    </p:spTree>
    <p:extLst>
      <p:ext uri="{BB962C8B-B14F-4D97-AF65-F5344CB8AC3E}">
        <p14:creationId xmlns:p14="http://schemas.microsoft.com/office/powerpoint/2010/main" val="2443659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A539E-592C-3DE0-25EE-DA2E6C20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364142"/>
            <a:ext cx="4596245" cy="2106103"/>
          </a:xfrm>
        </p:spPr>
        <p:txBody>
          <a:bodyPr anchor="ctr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2AA4A-834C-B8AD-3E43-A5298B622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/>
              <a:t>Заброшенные радиоактивные источники</a:t>
            </a:r>
            <a:r>
              <a:rPr lang="ru-RU" sz="1600" dirty="0"/>
              <a:t> – это радиоактивные источники или загрязненные радиоактивными веществами предметы и вещи, которые не находятся в специально отведенном месте, и радиационная защита которых не обеспечена. Заброшенные источники могут представлять опасность для людей и окружающей среды. </a:t>
            </a:r>
          </a:p>
          <a:p>
            <a:pPr marL="0" indent="0">
              <a:buNone/>
            </a:pPr>
            <a:r>
              <a:rPr lang="ru-RU" sz="1600" dirty="0"/>
              <a:t>Если находка тяжелая, массивная и снабжена знаком, предупреждающим о ионизирующем излучении, высока вероятность того, что это – заброшенный радиоактивный источник. </a:t>
            </a:r>
          </a:p>
          <a:p>
            <a:pPr marL="0" indent="0">
              <a:buNone/>
            </a:pPr>
            <a:r>
              <a:rPr lang="ru-RU" sz="1600" dirty="0"/>
              <a:t>При обнаружении заброшенного радиоактивного источника или подозрении на то, что он испускает ионизирующее излучение, к нему нельзя прикасаться или разбирать. </a:t>
            </a:r>
          </a:p>
        </p:txBody>
      </p:sp>
      <p:pic>
        <p:nvPicPr>
          <p:cNvPr id="8" name="Paveikslėlis 7" descr="Paveikslėlis, kuriame yra geltonas, Grafika, logotipas, simbolis&#10;&#10;Automatiškai sugeneruotas aprašymas">
            <a:extLst>
              <a:ext uri="{FF2B5EF4-FFF2-40B4-BE49-F238E27FC236}">
                <a16:creationId xmlns:a16="http://schemas.microsoft.com/office/drawing/2014/main" id="{B94B6AEA-047B-FB66-5222-F972A2C05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4" y="2366530"/>
            <a:ext cx="4709006" cy="26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D29BC-990D-9A3F-AC2E-B889D635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Grafika, grafinis dizainas, iliustracija, logotipas&#10;&#10;Automatiškai sugeneruotas aprašymas">
            <a:extLst>
              <a:ext uri="{FF2B5EF4-FFF2-40B4-BE49-F238E27FC236}">
                <a16:creationId xmlns:a16="http://schemas.microsoft.com/office/drawing/2014/main" id="{6CF76B4E-B118-DA75-15BF-B523AC77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217F-B0F2-E8BA-913B-34E7FD5E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1016000"/>
            <a:ext cx="4596245" cy="52240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Действия, которые необходимо предпринимать</a:t>
            </a:r>
            <a:r>
              <a:rPr lang="lt-LT" sz="2000" b="1" dirty="0"/>
              <a:t>:</a:t>
            </a:r>
          </a:p>
          <a:p>
            <a:r>
              <a:rPr lang="az-Cyrl-AZ" sz="2000" dirty="0"/>
              <a:t>Не прикасаться к находке.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72845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D29BC-990D-9A3F-AC2E-B889D635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animacija, ekrano kopija, Grafika&#10;&#10;Automatiškai sugeneruotas aprašymas">
            <a:extLst>
              <a:ext uri="{FF2B5EF4-FFF2-40B4-BE49-F238E27FC236}">
                <a16:creationId xmlns:a16="http://schemas.microsoft.com/office/drawing/2014/main" id="{AED66799-0DB5-64BC-FC2C-F4D3978FC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217F-B0F2-E8BA-913B-34E7FD5E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096655"/>
            <a:ext cx="4596245" cy="41434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Действия, которые необходимо предпринимать</a:t>
            </a:r>
            <a:r>
              <a:rPr lang="lt-LT" sz="2000" b="1" dirty="0"/>
              <a:t>:</a:t>
            </a:r>
          </a:p>
          <a:p>
            <a:r>
              <a:rPr lang="ru-RU" sz="2000" dirty="0"/>
              <a:t>Стараться находиться рядом с ним как можно меньше времени. Немедленно отойдите, так как уровень радиации и последствия для здоровья уменьшаются с расстоянием.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99085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D29BC-990D-9A3F-AC2E-B889D635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5739501-18CF-5139-8F65-296CA5001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217F-B0F2-E8BA-913B-34E7FD5E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997527"/>
            <a:ext cx="4596245" cy="524255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Действия, которые необходимо предпринимать</a:t>
            </a:r>
            <a:r>
              <a:rPr lang="lt-LT" sz="2000" b="1" dirty="0"/>
              <a:t>:</a:t>
            </a:r>
          </a:p>
          <a:p>
            <a:r>
              <a:rPr lang="az-Cyrl-AZ" sz="2000" dirty="0"/>
              <a:t>Предупредить окружающих</a:t>
            </a:r>
            <a:r>
              <a:rPr lang="lt-L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14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29BC-990D-9A3F-AC2E-B889D635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217F-B0F2-E8BA-913B-34E7FD5E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997527"/>
            <a:ext cx="4596245" cy="55207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Действия, которые необходимо предпринимать</a:t>
            </a:r>
            <a:r>
              <a:rPr lang="lt-LT" sz="2000" b="1" dirty="0"/>
              <a:t>:</a:t>
            </a:r>
          </a:p>
          <a:p>
            <a:r>
              <a:rPr lang="ru-RU" sz="2000" dirty="0"/>
              <a:t>Не позволять приближаться другим людям.</a:t>
            </a:r>
          </a:p>
        </p:txBody>
      </p:sp>
      <p:pic>
        <p:nvPicPr>
          <p:cNvPr id="8" name="Paveikslėlis 7" descr="Paveikslėlis, kuriame yra Grafika, geltonas, ekrano kopija, simbolis&#10;&#10;Automatiškai sugeneruotas aprašymas">
            <a:extLst>
              <a:ext uri="{FF2B5EF4-FFF2-40B4-BE49-F238E27FC236}">
                <a16:creationId xmlns:a16="http://schemas.microsoft.com/office/drawing/2014/main" id="{96337685-77EF-53DB-09A6-1640B366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" y="2134999"/>
            <a:ext cx="4408730" cy="24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5C3F-8212-2652-D918-E5BDFF8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3120706"/>
            <a:ext cx="390306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Действия, которые необходимо предпринимать</a:t>
            </a:r>
            <a:r>
              <a:rPr lang="lt-LT" sz="2000" b="1" dirty="0"/>
              <a:t>:</a:t>
            </a:r>
          </a:p>
          <a:p>
            <a:r>
              <a:rPr lang="az-Cyrl-AZ" sz="2000" dirty="0"/>
              <a:t>Прятаться за защитным барьером</a:t>
            </a:r>
            <a:r>
              <a:rPr lang="lt-LT" sz="2000" dirty="0"/>
              <a:t>.</a:t>
            </a:r>
          </a:p>
        </p:txBody>
      </p:sp>
      <p:pic>
        <p:nvPicPr>
          <p:cNvPr id="5" name="Paveikslėlis 4" descr="Paveikslėlis, kuriame yra langas, ekrano kopija&#10;&#10;Automatiškai sugeneruotas aprašymas">
            <a:extLst>
              <a:ext uri="{FF2B5EF4-FFF2-40B4-BE49-F238E27FC236}">
                <a16:creationId xmlns:a16="http://schemas.microsoft.com/office/drawing/2014/main" id="{FA821A66-4B5C-DF4E-5C10-46878C7CF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1" y="2564934"/>
            <a:ext cx="3903064" cy="21954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DF0B5F7-2FDF-936C-ED48-E45CFB63BECE}"/>
              </a:ext>
            </a:extLst>
          </p:cNvPr>
          <p:cNvSpPr txBox="1">
            <a:spLocks/>
          </p:cNvSpPr>
          <p:nvPr/>
        </p:nvSpPr>
        <p:spPr>
          <a:xfrm>
            <a:off x="6106390" y="759126"/>
            <a:ext cx="4596245" cy="1711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136657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5C3F-8212-2652-D918-E5BDFF8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29095"/>
            <a:ext cx="389170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az-Cyrl-AZ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Действия, которые необходимо предпринимать</a:t>
            </a:r>
            <a:r>
              <a:rPr lang="lt-LT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:</a:t>
            </a:r>
            <a:endParaRPr lang="lt-LT" sz="2000" dirty="0">
              <a:effectLst/>
            </a:endParaRPr>
          </a:p>
          <a:p>
            <a:r>
              <a:rPr lang="ru-RU" sz="2000" dirty="0"/>
              <a:t>Звонить по номеру служб  экстренной</a:t>
            </a:r>
            <a:r>
              <a:rPr lang="en-US" sz="2000" dirty="0"/>
              <a:t> </a:t>
            </a:r>
            <a:r>
              <a:rPr lang="ru-RU" sz="2000" dirty="0"/>
              <a:t>помощи 112 или непосредственно в Центр радиационной защиты.</a:t>
            </a:r>
            <a:endParaRPr lang="lt-LT" sz="2000" dirty="0"/>
          </a:p>
        </p:txBody>
      </p:sp>
      <p:pic>
        <p:nvPicPr>
          <p:cNvPr id="5" name="Paveikslėlis 4" descr="Paveikslėlis, kuriame yra ekrano kopija, logotipas, Grafika, simbolis&#10;&#10;Automatiškai sugeneruotas aprašymas">
            <a:extLst>
              <a:ext uri="{FF2B5EF4-FFF2-40B4-BE49-F238E27FC236}">
                <a16:creationId xmlns:a16="http://schemas.microsoft.com/office/drawing/2014/main" id="{C64D4A87-4CAE-4747-AEAF-86D9355F8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11" y="2433011"/>
            <a:ext cx="3891706" cy="2189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AD3E256-3323-8252-6C02-475C8C97EABE}"/>
              </a:ext>
            </a:extLst>
          </p:cNvPr>
          <p:cNvSpPr txBox="1">
            <a:spLocks/>
          </p:cNvSpPr>
          <p:nvPr/>
        </p:nvSpPr>
        <p:spPr>
          <a:xfrm>
            <a:off x="6106390" y="759126"/>
            <a:ext cx="4596245" cy="1711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3070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5C3F-8212-2652-D918-E5BDFF8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29095"/>
            <a:ext cx="389170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az-Cyrl-AZ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Действия, которые необходимо предпринимать</a:t>
            </a:r>
            <a:r>
              <a:rPr lang="lt-LT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:</a:t>
            </a:r>
            <a:endParaRPr lang="lt-LT" sz="2000" dirty="0">
              <a:effectLst/>
            </a:endParaRPr>
          </a:p>
          <a:p>
            <a:r>
              <a:rPr lang="ru-RU" sz="2000" dirty="0"/>
              <a:t>Дождаться службы экстренной</a:t>
            </a:r>
            <a:r>
              <a:rPr lang="en-US" sz="2000" dirty="0"/>
              <a:t> </a:t>
            </a:r>
            <a:r>
              <a:rPr lang="ru-RU" sz="2000" dirty="0"/>
              <a:t>помощи и предоставить им информацию. </a:t>
            </a:r>
            <a:endParaRPr lang="lt-LT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D3E256-3323-8252-6C02-475C8C97EABE}"/>
              </a:ext>
            </a:extLst>
          </p:cNvPr>
          <p:cNvSpPr txBox="1">
            <a:spLocks/>
          </p:cNvSpPr>
          <p:nvPr/>
        </p:nvSpPr>
        <p:spPr>
          <a:xfrm>
            <a:off x="6106390" y="759126"/>
            <a:ext cx="4596245" cy="1711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pic>
        <p:nvPicPr>
          <p:cNvPr id="2" name="Paveikslėlis 1" descr="Paveikslėlis, kuriame yra apranga, avalynė, stovėjimas, asmuo&#10;&#10;Automatiškai sugeneruotas aprašymas">
            <a:extLst>
              <a:ext uri="{FF2B5EF4-FFF2-40B4-BE49-F238E27FC236}">
                <a16:creationId xmlns:a16="http://schemas.microsoft.com/office/drawing/2014/main" id="{B569B51A-2B84-2E3B-6EDE-53607FAB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0" y="2470245"/>
            <a:ext cx="4167689" cy="23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D814-9235-6D56-1467-54469608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992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Типы ионизирующего излучения </a:t>
            </a:r>
            <a:endParaRPr lang="lt-LT" sz="2800" dirty="0"/>
          </a:p>
        </p:txBody>
      </p:sp>
      <p:pic>
        <p:nvPicPr>
          <p:cNvPr id="5" name="Paveikslėlis 4" descr="Paveikslėlis, kuriame yra ekrano kopija, diagrama, tekstas, linija&#10;&#10;Automatiškai sugeneruotas aprašymas">
            <a:extLst>
              <a:ext uri="{FF2B5EF4-FFF2-40B4-BE49-F238E27FC236}">
                <a16:creationId xmlns:a16="http://schemas.microsoft.com/office/drawing/2014/main" id="{D94EA5B0-2E77-1362-5C66-50FD0A91B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6A1FE-61FE-41CA-56C2-64B959886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368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Типы ионизирующего излучения различаются по своему </a:t>
            </a:r>
            <a:r>
              <a:rPr lang="ru-RU" sz="2000" b="1" dirty="0"/>
              <a:t>происхождению, воздействию на организм человека и способам защиты от него.</a:t>
            </a:r>
            <a:r>
              <a:rPr lang="ru-RU" sz="2000" dirty="0"/>
              <a:t> Если от одного типа излучения можно защититься, просто используя в качестве барьера лист бумаги, то для защиты от других потребуются материалы высокой плотности, например, бетон или свинец.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305298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5C3F-8212-2652-D918-E5BDFF8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29095"/>
            <a:ext cx="389170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az-Cyrl-AZ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Действия, которые необходимо предпринимать</a:t>
            </a:r>
            <a:r>
              <a:rPr lang="lt-LT" sz="2000" b="1" kern="1200" dirty="0">
                <a:solidFill>
                  <a:srgbClr val="000000"/>
                </a:solidFill>
                <a:effectLst/>
                <a:latin typeface="Switzer" pitchFamily="50" charset="0"/>
                <a:ea typeface="+mn-ea"/>
                <a:cs typeface="+mn-cs"/>
              </a:rPr>
              <a:t>:</a:t>
            </a:r>
            <a:endParaRPr lang="lt-LT" sz="2000" dirty="0">
              <a:effectLst/>
            </a:endParaRPr>
          </a:p>
          <a:p>
            <a:r>
              <a:rPr lang="ru-RU" sz="2000" dirty="0"/>
              <a:t>Если вы подозреваете, что подверглись воздействию радиации, обратитесь в медицинское учреждение.</a:t>
            </a:r>
            <a:endParaRPr lang="lt-LT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D3E256-3323-8252-6C02-475C8C97EABE}"/>
              </a:ext>
            </a:extLst>
          </p:cNvPr>
          <p:cNvSpPr txBox="1">
            <a:spLocks/>
          </p:cNvSpPr>
          <p:nvPr/>
        </p:nvSpPr>
        <p:spPr>
          <a:xfrm>
            <a:off x="6106390" y="759126"/>
            <a:ext cx="4596245" cy="1711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pic>
        <p:nvPicPr>
          <p:cNvPr id="5" name="Paveikslėlis 4" descr="Paveikslėlis, kuriame yra apranga, namas, asmuo&#10;&#10;Automatiškai sugeneruotas aprašymas">
            <a:extLst>
              <a:ext uri="{FF2B5EF4-FFF2-40B4-BE49-F238E27FC236}">
                <a16:creationId xmlns:a16="http://schemas.microsoft.com/office/drawing/2014/main" id="{17F7E43A-D253-9684-8B93-92BF99B0D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2" y="2470245"/>
            <a:ext cx="4100577" cy="23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8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D214-E2FE-78AD-2C77-2EC49665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377" y="1005194"/>
            <a:ext cx="4472630" cy="1637231"/>
          </a:xfrm>
        </p:spPr>
        <p:txBody>
          <a:bodyPr anchor="b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pic>
        <p:nvPicPr>
          <p:cNvPr id="5" name="Paveikslėlis 4" descr="Paveikslėlis, kuriame yra laikrodis, Sieninis laikrodis, iliustracija&#10;&#10;Automatiškai sugeneruotas aprašymas">
            <a:extLst>
              <a:ext uri="{FF2B5EF4-FFF2-40B4-BE49-F238E27FC236}">
                <a16:creationId xmlns:a16="http://schemas.microsoft.com/office/drawing/2014/main" id="{4911BFA5-CD71-BD99-7A65-0A794D9A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9CAC-3031-8BFB-6B79-21C9EF231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54" y="2854861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Помни!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При столкновении с заброшенными радиоактивными источниками наиболее важными факторами являются: </a:t>
            </a:r>
            <a:endParaRPr lang="lt-LT" sz="2000" dirty="0"/>
          </a:p>
          <a:p>
            <a:pPr marL="0" indent="0">
              <a:buNone/>
            </a:pPr>
            <a:r>
              <a:rPr lang="ru-RU" sz="2000" b="1" dirty="0"/>
              <a:t>Время</a:t>
            </a:r>
            <a:r>
              <a:rPr lang="ru-RU" sz="2000" dirty="0"/>
              <a:t> – проводить как можно меньше времени вблизи источника.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5043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D214-E2FE-78AD-2C77-2EC49665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377" y="1005194"/>
            <a:ext cx="4472630" cy="1637231"/>
          </a:xfrm>
        </p:spPr>
        <p:txBody>
          <a:bodyPr anchor="b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9CAC-3031-8BFB-6B79-21C9EF231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54" y="2854861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Помни!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При столкновении с заброшенными радиоактивными источниками наиболее важными факторами являются: </a:t>
            </a:r>
            <a:endParaRPr lang="lt-LT" sz="2000" dirty="0"/>
          </a:p>
          <a:p>
            <a:pPr marL="0" indent="0">
              <a:buNone/>
            </a:pPr>
            <a:r>
              <a:rPr lang="ru-RU" sz="2000" b="1" dirty="0"/>
              <a:t>Расстояние </a:t>
            </a:r>
            <a:r>
              <a:rPr lang="ru-RU" sz="2000" dirty="0"/>
              <a:t>– находиться как можно дальше от источника. </a:t>
            </a:r>
            <a:endParaRPr lang="lt-LT" sz="2000" dirty="0"/>
          </a:p>
        </p:txBody>
      </p:sp>
      <p:pic>
        <p:nvPicPr>
          <p:cNvPr id="4" name="Paveikslėlis 3" descr="Paveikslėlis, kuriame yra animacija, ekrano kopija, Grafika&#10;&#10;Automatiškai sugeneruotas aprašymas">
            <a:extLst>
              <a:ext uri="{FF2B5EF4-FFF2-40B4-BE49-F238E27FC236}">
                <a16:creationId xmlns:a16="http://schemas.microsoft.com/office/drawing/2014/main" id="{2AD9BE59-E764-4093-68C7-F7914797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44" y="2400299"/>
            <a:ext cx="3657604" cy="20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D214-E2FE-78AD-2C77-2EC49665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377" y="1005194"/>
            <a:ext cx="4472630" cy="1637231"/>
          </a:xfrm>
        </p:spPr>
        <p:txBody>
          <a:bodyPr anchor="b">
            <a:noAutofit/>
          </a:bodyPr>
          <a:lstStyle/>
          <a:p>
            <a:r>
              <a:rPr lang="ru-RU" sz="2800" b="1" dirty="0"/>
              <a:t>Заброшенные радиоактивные источники. Что делать, если вы обнаружили заброшенный радиоактивный источник</a:t>
            </a:r>
            <a:endParaRPr lang="lt-L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9CAC-3031-8BFB-6B79-21C9EF231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54" y="2854861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Помни!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При столкновении с заброшенными радиоактивными источниками наиболее важными факторами являются: </a:t>
            </a:r>
            <a:endParaRPr lang="lt-LT" sz="2000" dirty="0"/>
          </a:p>
          <a:p>
            <a:pPr marL="0" indent="0">
              <a:buNone/>
            </a:pPr>
            <a:r>
              <a:rPr lang="ru-RU" sz="2000" b="1" dirty="0"/>
              <a:t>Барьер</a:t>
            </a:r>
            <a:r>
              <a:rPr lang="ru-RU" sz="2000" dirty="0"/>
              <a:t> – скрываться за барьером для защиты от ионизирующего излучения. </a:t>
            </a:r>
          </a:p>
        </p:txBody>
      </p:sp>
      <p:pic>
        <p:nvPicPr>
          <p:cNvPr id="5" name="Paveikslėlis 4" descr="Paveikslėlis, kuriame yra langas, ekrano kopija&#10;&#10;Automatiškai sugeneruotas aprašymas">
            <a:extLst>
              <a:ext uri="{FF2B5EF4-FFF2-40B4-BE49-F238E27FC236}">
                <a16:creationId xmlns:a16="http://schemas.microsoft.com/office/drawing/2014/main" id="{765B82E6-A088-0905-BAF2-D1AE38821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6" y="2312554"/>
            <a:ext cx="3732649" cy="20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8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308A-FA46-9913-6527-C1A802C0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32996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Радиационный фон в Литве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geltonas, apskritimas, logotipas, simbolis&#10;&#10;Automatiškai sugeneruotas aprašymas">
            <a:extLst>
              <a:ext uri="{FF2B5EF4-FFF2-40B4-BE49-F238E27FC236}">
                <a16:creationId xmlns:a16="http://schemas.microsoft.com/office/drawing/2014/main" id="{5B07391D-FE29-4AE1-916D-8DF00AC3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D611F-1711-FA85-3745-D30D8673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788161"/>
            <a:ext cx="4461253" cy="422656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900" dirty="0"/>
              <a:t>Радиационный фон – это </a:t>
            </a:r>
            <a:r>
              <a:rPr lang="ru-RU" sz="1900" b="1" dirty="0"/>
              <a:t>уровень ионизирующего излучения в окружающей среде,</a:t>
            </a:r>
            <a:r>
              <a:rPr lang="ru-RU" sz="1900" dirty="0"/>
              <a:t> измеряемый в системе СИ в Зв/ч (зиверт в час). Поскольку это большая единица измерения, наиболее часто используемыми единицами измерения радиационного фона являются – мкЗв/ч (микрозиверты в час) или нЗв/ч (нанозиверты в час).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900" dirty="0"/>
              <a:t>1 </a:t>
            </a:r>
            <a:r>
              <a:rPr lang="ru-RU" sz="1900" dirty="0" err="1"/>
              <a:t>мкЗв</a:t>
            </a:r>
            <a:r>
              <a:rPr lang="ru-RU" sz="1900" dirty="0"/>
              <a:t>/ч</a:t>
            </a:r>
            <a:r>
              <a:rPr lang="lt-LT" sz="1900" dirty="0"/>
              <a:t> </a:t>
            </a:r>
            <a:r>
              <a:rPr lang="ru-RU" sz="1900" dirty="0"/>
              <a:t>=</a:t>
            </a:r>
            <a:r>
              <a:rPr lang="lt-LT" sz="1900" dirty="0"/>
              <a:t> </a:t>
            </a:r>
            <a:r>
              <a:rPr lang="ru-RU" sz="1900" dirty="0"/>
              <a:t>0,000001 Зв/ч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900" dirty="0"/>
              <a:t>1 </a:t>
            </a:r>
            <a:r>
              <a:rPr lang="ru-RU" sz="1900" dirty="0" err="1"/>
              <a:t>нЗв</a:t>
            </a:r>
            <a:r>
              <a:rPr lang="ru-RU" sz="1900" dirty="0"/>
              <a:t>/ч</a:t>
            </a:r>
            <a:r>
              <a:rPr lang="lt-LT" sz="1900" dirty="0"/>
              <a:t> </a:t>
            </a:r>
            <a:r>
              <a:rPr lang="ru-RU" sz="1900" dirty="0"/>
              <a:t>=</a:t>
            </a:r>
            <a:r>
              <a:rPr lang="lt-LT" sz="1900" dirty="0"/>
              <a:t> </a:t>
            </a:r>
            <a:r>
              <a:rPr lang="ru-RU" sz="1900" dirty="0"/>
              <a:t>0,000000001 Зв/ч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900" dirty="0"/>
              <a:t>Радиационный фон измеряется как мощность дозы гамма-излучения окружающей среды. В Литве нормальный радиационный фон находится в диапазоне 50–120 нЗв/ч. Радиационный фон состоит из ионизирующего излучения, </a:t>
            </a:r>
            <a:r>
              <a:rPr lang="ru-RU" sz="1900" b="1" dirty="0"/>
              <a:t>испускаемого естественными и искусственными радионуклидами, находящимися в окружающей среде.</a:t>
            </a:r>
            <a:r>
              <a:rPr lang="ru-RU" sz="1900" dirty="0"/>
              <a:t> </a:t>
            </a:r>
          </a:p>
          <a:p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67685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5E2B-AEB1-8EA4-4E0D-30A0F4A1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756" y="572570"/>
            <a:ext cx="5138874" cy="1013470"/>
          </a:xfrm>
        </p:spPr>
        <p:txBody>
          <a:bodyPr anchor="t">
            <a:normAutofit/>
          </a:bodyPr>
          <a:lstStyle/>
          <a:p>
            <a:r>
              <a:rPr lang="az-Cyrl-AZ" sz="3200" b="1" dirty="0"/>
              <a:t>Радиационный фон в Литве </a:t>
            </a:r>
            <a:endParaRPr lang="lt-LT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CAB1A-1217-E90F-B425-FFA38A4D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388" y="1747879"/>
            <a:ext cx="6204586" cy="44829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Естественное ионизирующее излучение генерируется различными источниками – космическим излучением, радионуклидами естественного происхождения (находящимися в почве, продуктах питания, питьевой воде, строительных материалах), а также радиоактивным газом радоном, попадающим внутрь зданий из недр земли. Человек адаптирован к естественному радиационному фону, который окружает нас повсюду и меняется в зависимости от географической местности. Установлено, что в Литве возможны незначительные колебания естественного фона в зависимости от времени суток, причем наиболее высокий фон наблюдается ранним утром, а несколько более низкий – около 18:00</a:t>
            </a:r>
            <a:r>
              <a:rPr lang="lt-LT" sz="1600" dirty="0"/>
              <a:t> </a:t>
            </a:r>
            <a:r>
              <a:rPr lang="ru-RU" sz="1600" dirty="0"/>
              <a:t>часов, что вызвано изменением количества радиоактивного радонового газа, выделяющегося из почвы. Также научно доказано, что фон несколько снижается в конце зимы и повышается в начале осени. Это происходит из-за разницы температур воздуха и почвы. Осадки также могут менять радиационный фон за счет увлажнения почвы и заполнения ее капилляров, что может привести к увеличению выделения из почвы газа радона.</a:t>
            </a:r>
            <a:endParaRPr lang="lt-LT" sz="1600" dirty="0"/>
          </a:p>
        </p:txBody>
      </p:sp>
      <p:pic>
        <p:nvPicPr>
          <p:cNvPr id="4" name="Paveikslėlis 3" descr="Paveikslėlis, kuriame yra žemėlapis&#10;&#10;Automatiškai sugeneruotas aprašymas">
            <a:extLst>
              <a:ext uri="{FF2B5EF4-FFF2-40B4-BE49-F238E27FC236}">
                <a16:creationId xmlns:a16="http://schemas.microsoft.com/office/drawing/2014/main" id="{77E9C4E0-655A-8662-562F-08450239B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" y="2134999"/>
            <a:ext cx="4408730" cy="24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9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68DEF-F5EA-5F09-598C-DC79B2A1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4514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Радиационный фон в Литве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AE32E-191D-16D3-BCF4-13C0A01D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Искусственные радионуклиды, попавшие в окружающую среду в результате аварий на объектах атомной энергетики, испытаний ядерного оружия и т. п., также оказывают влияние на радиационный фон, но их вклад в радиационный фон в Литве очень мал. </a:t>
            </a:r>
            <a:endParaRPr lang="lt-LT" sz="2000" dirty="0"/>
          </a:p>
          <a:p>
            <a:pPr marL="0" indent="0">
              <a:buNone/>
            </a:pPr>
            <a:endParaRPr lang="lt-LT" sz="1600" dirty="0">
              <a:solidFill>
                <a:schemeClr val="tx2"/>
              </a:solidFill>
            </a:endParaRPr>
          </a:p>
        </p:txBody>
      </p:sp>
      <p:pic>
        <p:nvPicPr>
          <p:cNvPr id="4" name="Paveikslėlis 3" descr="Paveikslėlis, kuriame yra žemėlapis&#10;&#10;Automatiškai sugeneruotas aprašymas">
            <a:extLst>
              <a:ext uri="{FF2B5EF4-FFF2-40B4-BE49-F238E27FC236}">
                <a16:creationId xmlns:a16="http://schemas.microsoft.com/office/drawing/2014/main" id="{2FB8FB50-EDF4-FCC8-F4FC-963537F6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" y="2134999"/>
            <a:ext cx="4408730" cy="24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68DEF-F5EA-5F09-598C-DC79B2A1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6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Радиационный фон в Литве </a:t>
            </a:r>
            <a:br>
              <a:rPr lang="az-Cyrl-AZ" b="1" dirty="0"/>
            </a:br>
            <a:br>
              <a:rPr lang="lt-LT" b="1" dirty="0"/>
            </a:b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AE32E-191D-16D3-BCF4-13C0A01D4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Литве радиационный фон постоянно измеряют 44 воздушные станции раннего предупреждения о радиационной опасности (RADIS). 4 станции измеряют радиоактивное загрязнение воды в реках Нерис и Нямунас. Данные станций и их расположение в сети RADIS можно найти на интернет–сайте. </a:t>
            </a:r>
            <a:endParaRPr lang="lt-LT" dirty="0"/>
          </a:p>
          <a:p>
            <a:endParaRPr lang="lt-LT" dirty="0"/>
          </a:p>
        </p:txBody>
      </p:sp>
      <p:pic>
        <p:nvPicPr>
          <p:cNvPr id="7" name="Paveikslėlis 6" descr="Paveikslėlis, kuriame yra tekstas, ekrano kopija, Šriftas, Grafika&#10;&#10;Automatiškai sugeneruotas aprašymas">
            <a:hlinkClick r:id="rId2"/>
            <a:extLst>
              <a:ext uri="{FF2B5EF4-FFF2-40B4-BE49-F238E27FC236}">
                <a16:creationId xmlns:a16="http://schemas.microsoft.com/office/drawing/2014/main" id="{2A7E13AA-C13E-DC95-0151-CA1A0A3F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13" y="4262407"/>
            <a:ext cx="6186309" cy="116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7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0835-0929-E10E-14AB-BD06DC1D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82843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iliustracija, animacija&#10;&#10;Automatiškai sugeneruotas aprašymas">
            <a:extLst>
              <a:ext uri="{FF2B5EF4-FFF2-40B4-BE49-F238E27FC236}">
                <a16:creationId xmlns:a16="http://schemas.microsoft.com/office/drawing/2014/main" id="{9ED85CA9-DF09-6BCF-779E-D60211C6F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A11D7-FCA6-428B-1CC4-208F8890E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29131"/>
            <a:ext cx="5187622" cy="3871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Авария на Чернобыльской АЭС</a:t>
            </a:r>
            <a:r>
              <a:rPr lang="ru-RU" sz="1800" dirty="0"/>
              <a:t> произошла 26 апреля 1986 г. на четвертом энергоблоке Чернобыльской атомной электростанции (АЭС), расположенном недалеко от украинского города Припять. Ядерный реактор был полностью разрушен взрывом, в результате чего в окружающую среду было выброшено большое количество радиоактивных веществ (радиоактивных изотопов цезия и йода). Облако от горящего реактора разнесло различные радиоактивные вещества на большую часть Европы. Наиболее загрязненным радиоактивными осадками оказался регион к северо–востоку от АЭС (на территории современных Беларуси, России и Украины). </a:t>
            </a:r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355782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1E55B-26BA-BEC3-E3AC-1113DC28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90683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iliustracija, dizainas&#10;&#10;Automatiškai sugeneruotas aprašymas">
            <a:extLst>
              <a:ext uri="{FF2B5EF4-FFF2-40B4-BE49-F238E27FC236}">
                <a16:creationId xmlns:a16="http://schemas.microsoft.com/office/drawing/2014/main" id="{FAF3AE44-7EBC-0F7D-12E8-61CCCB10D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C669-3654-6B86-09CB-E5E1DF66C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Основные факторы, которые привели к аварии: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Реактор не соответствовал требованиям безопасности и содержал опасные конструктивные особенности. 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278060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2D1BC-8F75-9C3B-87BA-25BF8D86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76" y="759127"/>
            <a:ext cx="4835860" cy="972570"/>
          </a:xfrm>
        </p:spPr>
        <p:txBody>
          <a:bodyPr anchor="ctr">
            <a:normAutofit/>
          </a:bodyPr>
          <a:lstStyle/>
          <a:p>
            <a:r>
              <a:rPr lang="az-Cyrl-AZ" sz="2800" b="1" dirty="0"/>
              <a:t>Типы ионизирующего излучения </a:t>
            </a:r>
            <a:endParaRPr lang="lt-LT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ekrano kopija, Stačiakampis, Materialinė nuosavybė, dizainas&#10;&#10;Automatiškai sugeneruotas aprašymas">
            <a:extLst>
              <a:ext uri="{FF2B5EF4-FFF2-40B4-BE49-F238E27FC236}">
                <a16:creationId xmlns:a16="http://schemas.microsoft.com/office/drawing/2014/main" id="{F31716BD-B60D-55CF-48A2-EE13DCB7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91CE-130E-3A84-8818-BEE0E9D3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75" y="1901628"/>
            <a:ext cx="4932045" cy="4620553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/>
              <a:t>Итак, какие существуют типы ионизирующего излучения: </a:t>
            </a:r>
          </a:p>
          <a:p>
            <a:pPr>
              <a:lnSpc>
                <a:spcPct val="110000"/>
              </a:lnSpc>
            </a:pPr>
            <a:r>
              <a:rPr lang="ru-RU" sz="1600" b="1" dirty="0"/>
              <a:t>Альфа-излучение </a:t>
            </a:r>
            <a:r>
              <a:rPr lang="ru-RU" sz="1600" dirty="0"/>
              <a:t>– излучение альфа-частиц, состоящих из двух протонов и двух нейтронов. Это самая тяжелая частица, обладающая наибольшим зарядом и наименьшей проницаемостью. Она похожа на большой камень, который после броска отлетает на небольшое расстояние. Эти частицы пролетают в воздухе всего несколько сантиметров и задерживаются даже листом бумаги. </a:t>
            </a:r>
          </a:p>
          <a:p>
            <a:pPr>
              <a:lnSpc>
                <a:spcPct val="110000"/>
              </a:lnSpc>
            </a:pPr>
            <a:r>
              <a:rPr lang="ru-RU" sz="1600" b="1" dirty="0"/>
              <a:t>Бета-излучение</a:t>
            </a:r>
            <a:r>
              <a:rPr lang="ru-RU" sz="1600" dirty="0"/>
              <a:t> – это поток бета-частиц, т. е. электронов с отрицательным зарядом. Бета-излучение распространяется в окружающей среде дальше, чем альфа-излучение. Это поток электронов, обладающий достаточно большой энергией. По воздуху он распространяется на несколько метров от источника. Это излучение полностью задерживается тонким слоем металла. </a:t>
            </a:r>
          </a:p>
        </p:txBody>
      </p:sp>
    </p:spTree>
    <p:extLst>
      <p:ext uri="{BB962C8B-B14F-4D97-AF65-F5344CB8AC3E}">
        <p14:creationId xmlns:p14="http://schemas.microsoft.com/office/powerpoint/2010/main" val="2640394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1E55B-26BA-BEC3-E3AC-1113DC28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5800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ekrano kopija, tekstas, dizainas, linija&#10;&#10;Automatiškai sugeneruotas aprašymas">
            <a:extLst>
              <a:ext uri="{FF2B5EF4-FFF2-40B4-BE49-F238E27FC236}">
                <a16:creationId xmlns:a16="http://schemas.microsoft.com/office/drawing/2014/main" id="{2FC40216-C27D-5E3B-9491-BB2DFB11B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C669-3654-6B86-09CB-E5E1DF66C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96243"/>
            <a:ext cx="4932535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Основные факторы, которые привели к аварии: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Низкое качество части оперативного регулирования, касающейся безопасности, неэффективное управление и надзор за безопасностью в атомной энергетике, а также общее отсутствие культуры ядерной безопасности как на национальном, так и на местном уровне. 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3340157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1E55B-26BA-BEC3-E3AC-1113DC28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72243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apranga, animacija&#10;&#10;Automatiškai sugeneruotas aprašymas">
            <a:extLst>
              <a:ext uri="{FF2B5EF4-FFF2-40B4-BE49-F238E27FC236}">
                <a16:creationId xmlns:a16="http://schemas.microsoft.com/office/drawing/2014/main" id="{76702479-1A2C-A9AA-D0F2-798AE2488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9C669-3654-6B86-09CB-E5E1DF66C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510330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Основные факторы, которые привели к аварии: </a:t>
            </a:r>
            <a:endParaRPr lang="lt-LT" sz="2000" b="1" dirty="0"/>
          </a:p>
          <a:p>
            <a:pPr marL="0" indent="0">
              <a:buNone/>
            </a:pPr>
            <a:r>
              <a:rPr lang="ru-RU" sz="2000" dirty="0"/>
              <a:t>Персонал не был достаточно ознакомлен с функциями электростанции, оказывающими влияние на безопасность, допустил многочисленные ошибки и нарушил действующие инструкции и программу испытаний.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4065906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5FCC-CE71-896A-99F0-98E6A2AA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56459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žemėlapis, Pasaulis, atlasas, tekstas&#10;&#10;Automatiškai sugeneruotas aprašymas">
            <a:extLst>
              <a:ext uri="{FF2B5EF4-FFF2-40B4-BE49-F238E27FC236}">
                <a16:creationId xmlns:a16="http://schemas.microsoft.com/office/drawing/2014/main" id="{884FA060-BF05-5A61-73F7-92C460FAA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8" y="2368507"/>
            <a:ext cx="4262354" cy="23975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61393-EE97-AE52-7976-96A7BDCE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Это крупнейшая авария такого рода в истории всей атомной энергетики как по предполагаемому числу погибших и пострадавших, так и по экономическому ущербу.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755748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DB29-AD72-16FF-E955-52BAF0FA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b="1" dirty="0"/>
          </a:p>
        </p:txBody>
      </p:sp>
      <p:pic>
        <p:nvPicPr>
          <p:cNvPr id="5" name="Paveikslėlis 4" descr="Paveikslėlis, kuriame yra tekstas, Šriftas, iliustracija&#10;&#10;Automatiškai sugeneruotas aprašymas">
            <a:extLst>
              <a:ext uri="{FF2B5EF4-FFF2-40B4-BE49-F238E27FC236}">
                <a16:creationId xmlns:a16="http://schemas.microsoft.com/office/drawing/2014/main" id="{4DA6315F-5F7E-877B-9BE3-EED865B0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53560-0BAE-958C-5BFC-8F41AC8C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87007"/>
            <a:ext cx="5536542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Чернобыльская авария – одна из двух в истории, которой была присвоена оценка в 7 баллов по международной шкале ядерных и радиологических аварий. Авария на Чернобыльской АЭС показала, что радиоактивные вещества могут распространиться на большой территории за относительно короткий срок – несколько суток.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733548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CBBA-908C-C9FB-9A70-E33D7D2F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5800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Ядерные или радиологические аварии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laikrodis&#10;&#10;Automatiškai sugeneruotas aprašymas">
            <a:extLst>
              <a:ext uri="{FF2B5EF4-FFF2-40B4-BE49-F238E27FC236}">
                <a16:creationId xmlns:a16="http://schemas.microsoft.com/office/drawing/2014/main" id="{9763467D-C4AF-D490-0BDB-B3D263299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0" y="2237768"/>
            <a:ext cx="4500212" cy="25313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47B60-D596-B54A-07C9-E234EAD8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68659"/>
            <a:ext cx="5573086" cy="4077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Одним из самых крупных недостатков при ликвидации последствий аварии на Чернобыльской АЭС была </a:t>
            </a:r>
            <a:r>
              <a:rPr lang="ru-RU" sz="1800" b="1" dirty="0"/>
              <a:t>задержка с информированием населения. </a:t>
            </a:r>
            <a:r>
              <a:rPr lang="ru-RU" sz="1800" dirty="0"/>
              <a:t>Недостаток информации или ее полное отсутствие привели к недоверию к мерам защиты (эвакуации, переселению и т. п.) и к негативным последствиям для здоровья (страху, стрессу), иногда даже не связанным с непосредственным воздействием облучения в результате аварии. Информирование и инструктаж населения, немедленные защитные мероприятия, такие как укрытие, эвакуация, блокирование щитовидной железы стабильным йодом, запрет на употребление загрязненных продуктов питания, были рекомендованы с опозданием и не защитили людей от отрицательного воздействия облучения в результате аварии на их здоровье. </a:t>
            </a:r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1465652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C19F-1462-47B8-CFE2-58E9C055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55791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Ядерные или радиологические аварии </a:t>
            </a:r>
          </a:p>
        </p:txBody>
      </p:sp>
      <p:pic>
        <p:nvPicPr>
          <p:cNvPr id="5" name="Paveikslėlis 4" descr="Paveikslėlis, kuriame yra animacija, ekrano kopija&#10;&#10;Automatiškai sugeneruotas aprašymas">
            <a:extLst>
              <a:ext uri="{FF2B5EF4-FFF2-40B4-BE49-F238E27FC236}">
                <a16:creationId xmlns:a16="http://schemas.microsoft.com/office/drawing/2014/main" id="{6B2A478E-B864-4E2C-592D-DD40A90BD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9" y="2276742"/>
            <a:ext cx="4096918" cy="2304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5C29-168F-D6A1-F173-09CC49260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646577"/>
            <a:ext cx="5187621" cy="37458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/>
              <a:t>11 марта 2011 г. в Тихом океане у восточного побережья Японии произошло мощное землетрясение магнитудой 9 баллов, в результате которого содрогнулась земля вдоль побережья префектуры Фукусима. В результате землетрясения были автоматически отключены три реактора </a:t>
            </a:r>
            <a:r>
              <a:rPr lang="ru-RU" sz="1800" b="1" dirty="0"/>
              <a:t>атомной электростанции «Фукусима–1»,</a:t>
            </a:r>
            <a:r>
              <a:rPr lang="ru-RU" sz="1800" dirty="0"/>
              <a:t> остальные три реактора в это время были остановлены для проведения плановой проверки. В результате землетрясения нарушилось внешнее электроснабжение, а дизель-генераторы АЭС были затоплены цунами. Нарушения охлаждения привели к частичному расплавлению ядерного топлива реакторов 1, 2 и 3, а взрывы 12, 13 и 15 марта привели к выбросу большого количества радиоактивных веществ в атмосферу и Тихий океан. </a:t>
            </a:r>
          </a:p>
        </p:txBody>
      </p:sp>
    </p:spTree>
    <p:extLst>
      <p:ext uri="{BB962C8B-B14F-4D97-AF65-F5344CB8AC3E}">
        <p14:creationId xmlns:p14="http://schemas.microsoft.com/office/powerpoint/2010/main" val="4244706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55F6-AB9A-E69E-A20D-8A3D7441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54096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Ядерные или радиологические аварии </a:t>
            </a:r>
          </a:p>
        </p:txBody>
      </p:sp>
      <p:pic>
        <p:nvPicPr>
          <p:cNvPr id="5" name="Paveikslėlis 4" descr="Paveikslėlis, kuriame yra animacija, ekrano kopija&#10;&#10;Automatiškai sugeneruotas aprašymas">
            <a:extLst>
              <a:ext uri="{FF2B5EF4-FFF2-40B4-BE49-F238E27FC236}">
                <a16:creationId xmlns:a16="http://schemas.microsoft.com/office/drawing/2014/main" id="{E423AF54-BB71-F53B-C638-41ED7151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55" y="2369379"/>
            <a:ext cx="3680463" cy="20702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5A08-D440-18B2-BE6E-5744D8C02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51661"/>
            <a:ext cx="4907368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Радионуклиды загрязнили территорию вокруг АЭС «Фукусима» на расстоянии около 80 км, однако более высокие уровни загрязнения были зафиксированы на гораздо меньшей территории. Жители были эвакуированы из 20-километровой зоны 11–12 марта 2011 г. Из некоторых других зон также была проведена эвакуация или там были приняты другие меры по защите населения.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3473835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A9A0-F9DF-BBFE-6F5E-7C1AE473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14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Ядерные или радиологические аварии </a:t>
            </a:r>
          </a:p>
        </p:txBody>
      </p:sp>
      <p:pic>
        <p:nvPicPr>
          <p:cNvPr id="5" name="Paveikslėlis 4" descr="Paveikslėlis, kuriame yra apranga, asmuo&#10;&#10;Automatiškai sugeneruotas aprašymas">
            <a:extLst>
              <a:ext uri="{FF2B5EF4-FFF2-40B4-BE49-F238E27FC236}">
                <a16:creationId xmlns:a16="http://schemas.microsoft.com/office/drawing/2014/main" id="{E29F6CF1-ABB1-B4A2-344B-7714294D4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9" y="2365043"/>
            <a:ext cx="4022208" cy="2262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2140-9C82-B450-B4D0-A176F75A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87854"/>
            <a:ext cx="4966091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Основная причина этой катастрофы заключается в том, что при проектировании АЭС «Фукусима» считалось, что высота самой высокой волны цунами в ее окрестностях может составить около 3,1 м. При этом высота волнолома на энергоблоках 1–4 составляла всего 5,5 м, береговые насосные станции были построены на уровне 4 м, а остальные здания энергоблоков 1–4 электростанции построены на уровне около 10 м. Катастрофа также выявила тот факт, что предусмотренные меры по управлению авариями оказались недостаточными. </a:t>
            </a:r>
          </a:p>
          <a:p>
            <a:endParaRPr lang="lt-LT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63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A9A0-F9DF-BBFE-6F5E-7C1AE473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14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Ядерные или радиологические аварии </a:t>
            </a:r>
          </a:p>
        </p:txBody>
      </p:sp>
      <p:pic>
        <p:nvPicPr>
          <p:cNvPr id="5" name="Paveikslėlis 4" descr="Paveikslėlis, kuriame yra apranga, asmuo&#10;&#10;Automatiškai sugeneruotas aprašymas">
            <a:extLst>
              <a:ext uri="{FF2B5EF4-FFF2-40B4-BE49-F238E27FC236}">
                <a16:creationId xmlns:a16="http://schemas.microsoft.com/office/drawing/2014/main" id="{E29F6CF1-ABB1-B4A2-344B-7714294D4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9" y="2365043"/>
            <a:ext cx="4022208" cy="2262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2140-9C82-B450-B4D0-A176F75A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87854"/>
            <a:ext cx="5049981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Авария на АЭС «Фукусима», вызванная сильнейшим стихийным бедствием, до сих пор не имеет аналогов и стала тройной катастрофой, так как авария одновременно произошла на 3 ядерных реакторах. В результате землетрясения и цунами погибло около 20 тыс. человек, было разрушено более 150 тыс. зданий, 4,4 млн домашних хозяйств осталось без электричества, 1,5 млн – без питьевой воды. Работы по дезактивации, демонтажу и утилизации радиоактивных отходов на АЭС «Фукусима» продолжаются по сей день. Утверждается, что они займут еще около 30–40 лет. </a:t>
            </a:r>
          </a:p>
          <a:p>
            <a:endParaRPr lang="lt-LT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98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0958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Подготовка эвакуационного рюкзака</a:t>
            </a:r>
          </a:p>
        </p:txBody>
      </p:sp>
      <p:pic>
        <p:nvPicPr>
          <p:cNvPr id="5" name="Paveikslėlis 4" descr="Paveikslėlis, kuriame yra ekrano kopija, dizainas&#10;&#10;Automatiškai sugeneruotas aprašymas">
            <a:extLst>
              <a:ext uri="{FF2B5EF4-FFF2-40B4-BE49-F238E27FC236}">
                <a16:creationId xmlns:a16="http://schemas.microsoft.com/office/drawing/2014/main" id="{7539EEB2-01F9-FC7F-D34A-3A35208B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85183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Эвакуационный рюкзак </a:t>
            </a:r>
            <a:r>
              <a:rPr lang="ru-RU" sz="2000" dirty="0"/>
              <a:t>поможет в случае чрезвычайной ситуации выжить в течение </a:t>
            </a:r>
            <a:r>
              <a:rPr lang="ru-RU" sz="2000" b="1" dirty="0"/>
              <a:t>3</a:t>
            </a:r>
            <a:r>
              <a:rPr lang="ru-RU" sz="2000" dirty="0"/>
              <a:t> критических первых </a:t>
            </a:r>
            <a:r>
              <a:rPr lang="ru-RU" sz="2000" b="1" dirty="0"/>
              <a:t>суток </a:t>
            </a:r>
            <a:r>
              <a:rPr lang="ru-RU" sz="2000" dirty="0"/>
              <a:t>–</a:t>
            </a:r>
            <a:r>
              <a:rPr lang="en-US" sz="2000" dirty="0"/>
              <a:t> </a:t>
            </a:r>
            <a:r>
              <a:rPr lang="ru-RU" sz="2000" b="1" dirty="0"/>
              <a:t>72 часов.</a:t>
            </a:r>
            <a:r>
              <a:rPr lang="ru-RU" sz="2000" dirty="0"/>
              <a:t> </a:t>
            </a:r>
          </a:p>
          <a:p>
            <a:endParaRPr lang="lt-L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5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ekrano kopija, Stačiakampis, Materialinė nuosavybė, dizainas&#10;&#10;Automatiškai sugeneruotas aprašymas">
            <a:extLst>
              <a:ext uri="{FF2B5EF4-FFF2-40B4-BE49-F238E27FC236}">
                <a16:creationId xmlns:a16="http://schemas.microsoft.com/office/drawing/2014/main" id="{93D9AFE1-AB8D-A74F-3816-396E8DDFC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3D361-1B00-7392-0E29-746E7AB3E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75" y="1820708"/>
            <a:ext cx="4835860" cy="441937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b="1" dirty="0"/>
              <a:t>Гамма-излучение</a:t>
            </a:r>
            <a:r>
              <a:rPr lang="ru-RU" sz="1600" dirty="0"/>
              <a:t> – это поток очень коротких электромагнитных волн с большой энергией, который распространяется на большие расстояния, обладает высокой проникающей способностью и может быть задержан только толстым слоем бетона или свинца.</a:t>
            </a:r>
          </a:p>
          <a:p>
            <a:pPr>
              <a:lnSpc>
                <a:spcPct val="100000"/>
              </a:lnSpc>
            </a:pPr>
            <a:r>
              <a:rPr lang="ru-RU" sz="1600" b="1" dirty="0"/>
              <a:t>Рентгеновское излучение </a:t>
            </a:r>
            <a:r>
              <a:rPr lang="ru-RU" sz="1600" dirty="0"/>
              <a:t>– это излучение, генерируемое специальными приборами, которое по своим свойствам похоже на гамма-излучение. Это излучение широко используется в медицине и промышленности. </a:t>
            </a:r>
          </a:p>
          <a:p>
            <a:pPr>
              <a:lnSpc>
                <a:spcPct val="100000"/>
              </a:lnSpc>
            </a:pPr>
            <a:r>
              <a:rPr lang="ru-RU" sz="1600" b="1" dirty="0"/>
              <a:t>Нейтронное излучение</a:t>
            </a:r>
            <a:r>
              <a:rPr lang="ru-RU" sz="1600" dirty="0"/>
              <a:t> – это поток свободных нейтронов. Типичными явлениями, вызывающими выделение свободных нейтронов, являются ядерное деление или ядерный синтез. Такие явления называются ядерными реакциями.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F58BBF-A934-A22F-6DAE-8E0C5645B806}"/>
              </a:ext>
            </a:extLst>
          </p:cNvPr>
          <p:cNvSpPr txBox="1">
            <a:spLocks/>
          </p:cNvSpPr>
          <p:nvPr/>
        </p:nvSpPr>
        <p:spPr>
          <a:xfrm>
            <a:off x="5866776" y="759127"/>
            <a:ext cx="4835860" cy="972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2800" b="1"/>
              <a:t>Типы ионизирующего излучения 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48329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4397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Подготовка эвакуационного рюкзака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1853543"/>
            <a:ext cx="4461253" cy="35759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/>
              <a:t>Чрезвычайная ситуация </a:t>
            </a:r>
            <a:r>
              <a:rPr lang="ru-RU" sz="2000" dirty="0"/>
              <a:t>– это ситуация, которая может угрожать здоровью</a:t>
            </a:r>
            <a:r>
              <a:rPr lang="en-US" sz="2000" dirty="0"/>
              <a:t>,  </a:t>
            </a:r>
            <a:r>
              <a:rPr lang="ru-RU" sz="2000" dirty="0"/>
              <a:t>жизни людей, имуществу или окружающей среде. Например, сильный ураган, наводнение, авария на атомной электростанции и т. п. В этом рюкзаке должны находиться важные документы, продукты питания и вода, теплая одежда, обувь, а также прочие важные предметы. Обсуди с родителями, зачем нужен эвакуационный рюкзак</a:t>
            </a:r>
            <a:r>
              <a:rPr lang="en-US" sz="2000" dirty="0"/>
              <a:t> </a:t>
            </a:r>
            <a:r>
              <a:rPr lang="ru-RU" sz="2000" dirty="0"/>
              <a:t>и какие вещи важно положить в него. Подробную информацию о содержимом эвакуационного рюкзака</a:t>
            </a:r>
            <a:r>
              <a:rPr lang="lt-LT" sz="2000" dirty="0"/>
              <a:t> </a:t>
            </a:r>
            <a:r>
              <a:rPr lang="ru-RU" sz="2000" dirty="0"/>
              <a:t>можно найти на интернет</a:t>
            </a:r>
            <a:r>
              <a:rPr lang="en-US" sz="2000" dirty="0"/>
              <a:t>-</a:t>
            </a:r>
            <a:r>
              <a:rPr lang="ru-RU" sz="2000" dirty="0"/>
              <a:t>сайте</a:t>
            </a:r>
            <a:r>
              <a:rPr lang="lt-LT" sz="2000" dirty="0"/>
              <a:t> </a:t>
            </a:r>
            <a:r>
              <a:rPr lang="az-Cyrl-AZ" sz="2000" dirty="0"/>
              <a:t>готовности к чрезвычайным ситуациям</a:t>
            </a:r>
            <a:r>
              <a:rPr lang="en-US" sz="2000" dirty="0"/>
              <a:t> </a:t>
            </a:r>
            <a:r>
              <a:rPr lang="az-Cyrl-AZ" sz="2000" dirty="0"/>
              <a:t>в Литве</a:t>
            </a:r>
            <a:r>
              <a:rPr lang="lt-LT" sz="2000" dirty="0"/>
              <a:t>:</a:t>
            </a:r>
            <a:endParaRPr lang="ru-RU" sz="2000" dirty="0"/>
          </a:p>
          <a:p>
            <a:endParaRPr lang="lt-LT" sz="2000" dirty="0"/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C426B2C-DFF3-13C6-14DB-E982813CA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44" y="1662569"/>
            <a:ext cx="5525621" cy="3108161"/>
          </a:xfrm>
          <a:prstGeom prst="rect">
            <a:avLst/>
          </a:prstGeom>
        </p:spPr>
      </p:pic>
      <p:pic>
        <p:nvPicPr>
          <p:cNvPr id="7" name="Paveikslėlis 6" descr="Paveikslėlis, kuriame yra ekrano kopija, Šriftas, tekstas, simbolis&#10;&#10;Automatiškai sugeneruotas aprašymas">
            <a:hlinkClick r:id="rId3"/>
            <a:extLst>
              <a:ext uri="{FF2B5EF4-FFF2-40B4-BE49-F238E27FC236}">
                <a16:creationId xmlns:a16="http://schemas.microsoft.com/office/drawing/2014/main" id="{E6120352-CE5F-1F1D-C730-9BD8A5979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29500"/>
            <a:ext cx="4260072" cy="8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7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992" y="1125595"/>
            <a:ext cx="4472630" cy="1637231"/>
          </a:xfrm>
        </p:spPr>
        <p:txBody>
          <a:bodyPr anchor="b">
            <a:normAutofit fontScale="90000"/>
          </a:bodyPr>
          <a:lstStyle/>
          <a:p>
            <a:r>
              <a:rPr lang="az-Cyrl-AZ" sz="4000" b="1" dirty="0"/>
              <a:t>Подготовка эвакуационного рюкзака</a:t>
            </a:r>
            <a:br>
              <a:rPr lang="az-Cyrl-AZ" sz="2800" b="1" dirty="0">
                <a:solidFill>
                  <a:schemeClr val="tx2"/>
                </a:solidFill>
              </a:rPr>
            </a:br>
            <a:br>
              <a:rPr lang="lt-LT" sz="2800" b="1" dirty="0">
                <a:solidFill>
                  <a:schemeClr val="tx2"/>
                </a:solidFill>
              </a:rPr>
            </a:br>
            <a:endParaRPr lang="lt-LT" sz="2800" dirty="0">
              <a:solidFill>
                <a:schemeClr val="tx2"/>
              </a:solidFill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39D3887-0712-B429-7AC4-15407F9E5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20" y="1944211"/>
            <a:ext cx="5361480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992" y="2860222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 помощью родителей позаботься о своем</a:t>
            </a:r>
            <a:r>
              <a:rPr lang="en-US" sz="2000" dirty="0"/>
              <a:t> </a:t>
            </a:r>
            <a:r>
              <a:rPr lang="az-Cyrl-AZ" sz="2000" dirty="0"/>
              <a:t>эвакуационном рюкзаке</a:t>
            </a:r>
            <a:r>
              <a:rPr lang="ru-RU" sz="2000" dirty="0"/>
              <a:t>, </a:t>
            </a:r>
            <a:r>
              <a:rPr lang="ru-RU" sz="2000" b="1" dirty="0"/>
              <a:t>в котором должны быть: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2232718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623" y="1091941"/>
            <a:ext cx="4472630" cy="1637231"/>
          </a:xfrm>
        </p:spPr>
        <p:txBody>
          <a:bodyPr anchor="b">
            <a:normAutofit fontScale="90000"/>
          </a:bodyPr>
          <a:lstStyle/>
          <a:p>
            <a:r>
              <a:rPr lang="az-Cyrl-AZ" sz="36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25330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Бутылки с водой. </a:t>
            </a:r>
            <a:endParaRPr lang="lt-LT" sz="2000" b="1" dirty="0"/>
          </a:p>
        </p:txBody>
      </p:sp>
      <p:pic>
        <p:nvPicPr>
          <p:cNvPr id="4" name="Paveikslėlis 3" descr="Paveikslėlis, kuriame yra vandens butelis, Plastikinis butelis, butelis&#10;&#10;Automatiškai sugeneruotas aprašymas">
            <a:extLst>
              <a:ext uri="{FF2B5EF4-FFF2-40B4-BE49-F238E27FC236}">
                <a16:creationId xmlns:a16="http://schemas.microsoft.com/office/drawing/2014/main" id="{493F9C28-C863-D569-FB54-FD4B73E1F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2" y="2242082"/>
            <a:ext cx="4521904" cy="25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88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98901"/>
            <a:ext cx="4472630" cy="1637231"/>
          </a:xfrm>
        </p:spPr>
        <p:txBody>
          <a:bodyPr anchor="b">
            <a:normAutofit fontScale="90000"/>
          </a:bodyPr>
          <a:lstStyle/>
          <a:p>
            <a:r>
              <a:rPr lang="az-Cyrl-AZ" sz="36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B50EA51-8B92-D916-A049-A3C6B2EB6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79" y="2444692"/>
            <a:ext cx="4202314" cy="2363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25330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Продукты питания. </a:t>
            </a:r>
            <a:r>
              <a:rPr lang="ru-RU" sz="2000" dirty="0"/>
              <a:t>Например: черный шоколад, злаковые батончики, упаковка со смесью сушеных ягод и орехов, с детским соком, каша быстрого приготовления. </a:t>
            </a:r>
          </a:p>
        </p:txBody>
      </p:sp>
    </p:spTree>
    <p:extLst>
      <p:ext uri="{BB962C8B-B14F-4D97-AF65-F5344CB8AC3E}">
        <p14:creationId xmlns:p14="http://schemas.microsoft.com/office/powerpoint/2010/main" val="2349745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ekrano kopija, Mobilusis telefonas, įtaisas, išmanusis telefonas&#10;&#10;Automatiškai sugeneruotas aprašymas">
            <a:extLst>
              <a:ext uri="{FF2B5EF4-FFF2-40B4-BE49-F238E27FC236}">
                <a16:creationId xmlns:a16="http://schemas.microsoft.com/office/drawing/2014/main" id="{041B5785-0011-F933-557E-02C75DCE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Мобильный телефон, зарядное устройство для мобильного телефона, внешний портативный аккумулятор </a:t>
            </a:r>
            <a:r>
              <a:rPr lang="ru-RU" sz="2000" dirty="0"/>
              <a:t>(англ. </a:t>
            </a:r>
            <a:r>
              <a:rPr lang="ru-RU" sz="2000" dirty="0" err="1"/>
              <a:t>power</a:t>
            </a:r>
            <a:r>
              <a:rPr lang="ru-RU" sz="2000" dirty="0"/>
              <a:t> </a:t>
            </a:r>
            <a:r>
              <a:rPr lang="ru-RU" sz="2000" dirty="0" err="1"/>
              <a:t>bank</a:t>
            </a:r>
            <a:r>
              <a:rPr lang="ru-RU" sz="2000" dirty="0"/>
              <a:t>). </a:t>
            </a:r>
            <a:endParaRPr lang="lt-LT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1B4E6-0879-6E37-3359-09CD648E5C8A}"/>
              </a:ext>
            </a:extLst>
          </p:cNvPr>
          <p:cNvSpPr txBox="1">
            <a:spLocks/>
          </p:cNvSpPr>
          <p:nvPr/>
        </p:nvSpPr>
        <p:spPr>
          <a:xfrm>
            <a:off x="6084623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5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267022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ekrano kopija, išmanusis telefonas&#10;&#10;Automatiškai sugeneruotas aprašymas">
            <a:extLst>
              <a:ext uri="{FF2B5EF4-FFF2-40B4-BE49-F238E27FC236}">
                <a16:creationId xmlns:a16="http://schemas.microsoft.com/office/drawing/2014/main" id="{9FB44627-7371-A28B-432B-9CF0B14E5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481" y="2822746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Источники света (энергии).</a:t>
            </a:r>
            <a:r>
              <a:rPr lang="ru-RU" sz="2000" dirty="0"/>
              <a:t> Прожектор, светящиеся палочки, запасные элементы питания. </a:t>
            </a:r>
          </a:p>
          <a:p>
            <a:endParaRPr lang="lt-LT" sz="1600" dirty="0">
              <a:solidFill>
                <a:schemeClr val="tx2"/>
              </a:solidFill>
            </a:endParaRP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02A10-3988-9197-F907-11543F893A05}"/>
              </a:ext>
            </a:extLst>
          </p:cNvPr>
          <p:cNvSpPr txBox="1">
            <a:spLocks/>
          </p:cNvSpPr>
          <p:nvPr/>
        </p:nvSpPr>
        <p:spPr>
          <a:xfrm>
            <a:off x="6218481" y="79730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5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285499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apranga, animacija, Elektrinė mėlyna spalva, apsauginiai rūbai&#10;&#10;Automatiškai sugeneruotas aprašymas">
            <a:extLst>
              <a:ext uri="{FF2B5EF4-FFF2-40B4-BE49-F238E27FC236}">
                <a16:creationId xmlns:a16="http://schemas.microsoft.com/office/drawing/2014/main" id="{E8E8D246-F47E-D029-4309-3AF1DD7D1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79" y="2193022"/>
            <a:ext cx="4448125" cy="25020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21410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Одежда</a:t>
            </a:r>
            <a:r>
              <a:rPr lang="en-US" sz="2000" b="1" dirty="0"/>
              <a:t>, </a:t>
            </a:r>
            <a:r>
              <a:rPr lang="ru-RU" sz="2000" b="1" dirty="0"/>
              <a:t>обувь</a:t>
            </a:r>
            <a:r>
              <a:rPr lang="en-US" sz="2000" b="1" dirty="0"/>
              <a:t>. </a:t>
            </a:r>
            <a:r>
              <a:rPr lang="ru-RU" sz="2000" dirty="0"/>
              <a:t>Непромокаемая ветрозащитная куртка, теплый джемпер, теплые брюки, носки, нижнее белье, теплая шапка, платок. </a:t>
            </a:r>
            <a:endParaRPr lang="lt-LT" sz="2000" dirty="0"/>
          </a:p>
          <a:p>
            <a:endParaRPr lang="lt-LT" sz="1600" dirty="0">
              <a:solidFill>
                <a:schemeClr val="tx2"/>
              </a:solidFill>
            </a:endParaRP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51944C-C259-A732-1FFB-189B63054AF6}"/>
              </a:ext>
            </a:extLst>
          </p:cNvPr>
          <p:cNvSpPr txBox="1">
            <a:spLocks/>
          </p:cNvSpPr>
          <p:nvPr/>
        </p:nvSpPr>
        <p:spPr>
          <a:xfrm>
            <a:off x="6107377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5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53923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Elektrinė mėlyna spalva, ekrano kopija, mėlynas, apsauginiai rūbai&#10;&#10;Automatiškai sugeneruotas aprašymas">
            <a:extLst>
              <a:ext uri="{FF2B5EF4-FFF2-40B4-BE49-F238E27FC236}">
                <a16:creationId xmlns:a16="http://schemas.microsoft.com/office/drawing/2014/main" id="{C8F2FFB7-2938-BBA7-7D03-40EBBF4C0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46577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Средства личной гигиены.</a:t>
            </a:r>
            <a:r>
              <a:rPr lang="ru-RU" sz="2000" dirty="0"/>
              <a:t> Рулон туалетной бумаги, детские влажные салфетки, детское мыло, зубная паста, зубная щетка, расческа. </a:t>
            </a:r>
          </a:p>
          <a:p>
            <a:endParaRPr lang="lt-LT" sz="1600" dirty="0">
              <a:solidFill>
                <a:schemeClr val="tx2"/>
              </a:solidFill>
            </a:endParaRP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1BDF9B-D0AE-F0A6-CBB7-494198677E92}"/>
              </a:ext>
            </a:extLst>
          </p:cNvPr>
          <p:cNvSpPr txBox="1">
            <a:spLocks/>
          </p:cNvSpPr>
          <p:nvPr/>
        </p:nvSpPr>
        <p:spPr>
          <a:xfrm>
            <a:off x="6156651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2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68503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animacija&#10;&#10;Automatiškai sugeneruotas aprašymas">
            <a:extLst>
              <a:ext uri="{FF2B5EF4-FFF2-40B4-BE49-F238E27FC236}">
                <a16:creationId xmlns:a16="http://schemas.microsoft.com/office/drawing/2014/main" id="{59887365-F317-A595-A306-BC8442563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58" y="2382474"/>
            <a:ext cx="3941057" cy="22168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13021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Лекарства и средства безопасности.</a:t>
            </a:r>
            <a:r>
              <a:rPr lang="ru-RU" sz="2000" dirty="0"/>
              <a:t> Свисток, светоотражающие нарукавные повязки, одноразовые медицинские маски и респираторы, пластыри разных размеров, эластичный бинт, бинт, таблетки йодида калия, лекарства</a:t>
            </a:r>
            <a:r>
              <a:rPr lang="en-US" sz="2000" dirty="0"/>
              <a:t>,</a:t>
            </a:r>
            <a:r>
              <a:rPr lang="az-Cyrl-AZ" sz="2000" dirty="0"/>
              <a:t> которые ты принимаешь</a:t>
            </a:r>
            <a:r>
              <a:rPr lang="ru-RU" sz="2000" dirty="0"/>
              <a:t>. </a:t>
            </a:r>
          </a:p>
          <a:p>
            <a:pPr marL="0" indent="0">
              <a:buNone/>
            </a:pPr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56C4A9-BAF3-CAE1-BA97-1B1C4F62B3FC}"/>
              </a:ext>
            </a:extLst>
          </p:cNvPr>
          <p:cNvSpPr txBox="1">
            <a:spLocks/>
          </p:cNvSpPr>
          <p:nvPr/>
        </p:nvSpPr>
        <p:spPr>
          <a:xfrm>
            <a:off x="6156651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2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503366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eskizas, piešimas, Vaikų piešiniai, dizainas&#10;&#10;Automatiškai sugeneruotas aprašymas">
            <a:extLst>
              <a:ext uri="{FF2B5EF4-FFF2-40B4-BE49-F238E27FC236}">
                <a16:creationId xmlns:a16="http://schemas.microsoft.com/office/drawing/2014/main" id="{7C405566-9245-2626-0FB9-8DBC5AA87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032471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Одеяло и подушка. </a:t>
            </a:r>
            <a:r>
              <a:rPr lang="ru-RU" sz="2000" dirty="0"/>
              <a:t>Теплое детское одеяло, надувная дорожная подушка. </a:t>
            </a:r>
          </a:p>
          <a:p>
            <a:pPr marL="0" indent="0">
              <a:buNone/>
            </a:pPr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A89854-8165-9BFC-490C-5209085D5682}"/>
              </a:ext>
            </a:extLst>
          </p:cNvPr>
          <p:cNvSpPr txBox="1">
            <a:spLocks/>
          </p:cNvSpPr>
          <p:nvPr/>
        </p:nvSpPr>
        <p:spPr>
          <a:xfrm>
            <a:off x="6156651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2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86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264B4-972C-9CE1-3984-EEDF50B0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br>
              <a:rPr lang="lt-LT" sz="2800" b="1" dirty="0"/>
            </a:br>
            <a:br>
              <a:rPr lang="lt-LT" sz="2800" b="1" dirty="0"/>
            </a:br>
            <a:r>
              <a:rPr lang="ru-RU" sz="2800" b="1" dirty="0"/>
              <a:t>Источники ионизирующего излучения и их практическое применение </a:t>
            </a:r>
            <a:br>
              <a:rPr lang="ru-RU" sz="2800" b="1" dirty="0"/>
            </a:br>
            <a:br>
              <a:rPr lang="lt-LT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valgomieji reikmenys, Tara gėrimams, Grafika, grafinis dizainas&#10;&#10;Automatiškai sugeneruotas aprašymas">
            <a:extLst>
              <a:ext uri="{FF2B5EF4-FFF2-40B4-BE49-F238E27FC236}">
                <a16:creationId xmlns:a16="http://schemas.microsoft.com/office/drawing/2014/main" id="{F1B1BF1C-9BF2-514B-9B89-EDD415E86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7" y="3429000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86D02-9334-41A2-B855-F0246B5CE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1560352"/>
            <a:ext cx="4596245" cy="46797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Попытки использования радиоактивных веществ в потребительских товарах зафиксированы еще в XIX в. в стекольной, а затем и в керамической промышленности, а еще позже – в производстве украшений. </a:t>
            </a:r>
            <a:endParaRPr lang="lt-LT" sz="20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84664D4-BE8C-CB06-C68C-7BA89478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6" y="1079746"/>
            <a:ext cx="3993226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69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4AAAF5D-8368-2FE4-9812-090F7B0E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19" y="1946093"/>
            <a:ext cx="5361482" cy="30120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Важные документы.</a:t>
            </a:r>
            <a:r>
              <a:rPr lang="ru-RU" sz="2000" dirty="0"/>
              <a:t> Информационный лист «Важная информация» с информацией о тебе. Твой год рождения, домашний адрес, контактные данные родителей и других членов семьи с фотографиями. </a:t>
            </a: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5D80B-2C39-90A9-AEE1-E7328A303C30}"/>
              </a:ext>
            </a:extLst>
          </p:cNvPr>
          <p:cNvSpPr txBox="1">
            <a:spLocks/>
          </p:cNvSpPr>
          <p:nvPr/>
        </p:nvSpPr>
        <p:spPr>
          <a:xfrm>
            <a:off x="6156651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2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748252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žaislas, animacija&#10;&#10;Automatiškai sugeneruotas aprašymas">
            <a:extLst>
              <a:ext uri="{FF2B5EF4-FFF2-40B4-BE49-F238E27FC236}">
                <a16:creationId xmlns:a16="http://schemas.microsoft.com/office/drawing/2014/main" id="{51393EE1-69AA-0D85-C91B-558DD02A3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0" y="2389288"/>
            <a:ext cx="4816536" cy="27093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688" y="268013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Игрушки, настольная игра.</a:t>
            </a:r>
            <a:r>
              <a:rPr lang="ru-RU" sz="2000" dirty="0"/>
              <a:t> Любимая игрушка, настольная игра, цветные карандаши, книжка</a:t>
            </a:r>
            <a:r>
              <a:rPr lang="lt-LT" sz="2000" dirty="0"/>
              <a:t>-</a:t>
            </a:r>
            <a:r>
              <a:rPr lang="ru-RU" sz="2000" dirty="0"/>
              <a:t>раскраска или книга для чтения. </a:t>
            </a: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686F5-4496-2CBB-F1E5-A3488E86913B}"/>
              </a:ext>
            </a:extLst>
          </p:cNvPr>
          <p:cNvSpPr txBox="1">
            <a:spLocks/>
          </p:cNvSpPr>
          <p:nvPr/>
        </p:nvSpPr>
        <p:spPr>
          <a:xfrm>
            <a:off x="6156651" y="807461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3200" b="1" dirty="0"/>
              <a:t>Подготовка эвакуационного рюкзака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02122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F6A6-4291-6EEC-1738-D1B8933F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60" y="11395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Подготовка эвакуационного рюкзака</a:t>
            </a:r>
            <a:br>
              <a:rPr lang="az-Cyrl-AZ" b="1" dirty="0"/>
            </a:br>
            <a:br>
              <a:rPr lang="lt-LT" b="1" dirty="0"/>
            </a:b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E3A9-18A4-7E18-6C42-FB48A52C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60" y="27865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Помни! </a:t>
            </a:r>
          </a:p>
          <a:p>
            <a:pPr marL="0" indent="0">
              <a:buNone/>
            </a:pPr>
            <a:r>
              <a:rPr lang="ru-RU" dirty="0"/>
              <a:t>В семье следует договориться о том, кто будет отвечать за эвакуационный рюкзак </a:t>
            </a:r>
            <a:r>
              <a:rPr lang="ru-RU"/>
              <a:t>или рюкзаки </a:t>
            </a:r>
            <a:r>
              <a:rPr lang="ru-RU" dirty="0"/>
              <a:t>в случае чрезвычайной ситуации.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77430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E50B-332C-B5B0-62AE-C799676D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428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(I)</a:t>
            </a:r>
          </a:p>
        </p:txBody>
      </p:sp>
      <p:pic>
        <p:nvPicPr>
          <p:cNvPr id="5" name="Paveikslėlis 4" descr="Paveikslėlis, kuriame yra apranga, berniukas, animacija, asmuo&#10;&#10;Automatiškai sugeneruotas aprašymas">
            <a:extLst>
              <a:ext uri="{FF2B5EF4-FFF2-40B4-BE49-F238E27FC236}">
                <a16:creationId xmlns:a16="http://schemas.microsoft.com/office/drawing/2014/main" id="{1562849F-A0EC-F666-93CA-1299121B0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8" y="2190548"/>
            <a:ext cx="4403384" cy="2476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B690-FFBB-8B40-6C2B-D7DBED314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428" y="2621410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вы услышали сигнал радиационной опасности, вне зависимости от того, где вы находитесь, зайдите внутрь помещений или оставайтесь там, следите за информацией по литовскому радио или телевидению, на интернет-сайте </a:t>
            </a:r>
            <a:r>
              <a:rPr lang="ru-RU" sz="2000" dirty="0">
                <a:hlinkClick r:id="rId3"/>
              </a:rPr>
              <a:t>www.lt72.lt</a:t>
            </a:r>
            <a:endParaRPr lang="en-US" sz="2000" dirty="0"/>
          </a:p>
          <a:p>
            <a:pPr marL="0" indent="0">
              <a:buNone/>
            </a:pP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512768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DF3E-99A4-A7FD-1BFD-2C67FECA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(I)</a:t>
            </a:r>
          </a:p>
        </p:txBody>
      </p:sp>
      <p:pic>
        <p:nvPicPr>
          <p:cNvPr id="5" name="Paveikslėlis 4" descr="Paveikslėlis, kuriame yra pastatas, langas, vidaus&#10;&#10;Automatiškai sugeneruotas aprašymas">
            <a:extLst>
              <a:ext uri="{FF2B5EF4-FFF2-40B4-BE49-F238E27FC236}">
                <a16:creationId xmlns:a16="http://schemas.microsoft.com/office/drawing/2014/main" id="{C16A9CFB-AE7D-18CC-8846-6D22BC2F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EF5D-3120-B7BD-BA63-FA8A5ABFA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96243"/>
            <a:ext cx="4831867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Первые действия: </a:t>
            </a:r>
            <a:endParaRPr lang="lt-LT" sz="2000" b="1" dirty="0"/>
          </a:p>
          <a:p>
            <a:r>
              <a:rPr lang="ru-RU" sz="2000" dirty="0"/>
              <a:t>В случае ядерной или радиологической аварии следует немедленно закрыть все окна, форточки, двери, дымоходы, вентиляционные каналы. Отключить системы вентиляции, подачи воздуха, кондиционирования и отопления, в которых используется наружный воздух, закрыть каминные заслонки.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4103055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DF3E-99A4-A7FD-1BFD-2C67FECA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7402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(I)</a:t>
            </a:r>
          </a:p>
        </p:txBody>
      </p:sp>
      <p:pic>
        <p:nvPicPr>
          <p:cNvPr id="5" name="Paveikslėlis 4" descr="Paveikslėlis, kuriame yra langas, ekrano kopija&#10;&#10;Automatiškai sugeneruotas aprašymas">
            <a:extLst>
              <a:ext uri="{FF2B5EF4-FFF2-40B4-BE49-F238E27FC236}">
                <a16:creationId xmlns:a16="http://schemas.microsoft.com/office/drawing/2014/main" id="{20D7DDE7-D0E2-66A8-A2AC-7D05AF081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EF5D-3120-B7BD-BA63-FA8A5ABFA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688" y="2562687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sz="2000" b="1" dirty="0"/>
              <a:t>Первые действия: </a:t>
            </a:r>
            <a:endParaRPr lang="lt-LT" sz="2000" b="1" dirty="0"/>
          </a:p>
          <a:p>
            <a:r>
              <a:rPr lang="ru-RU" sz="2000" dirty="0"/>
              <a:t>Рекомендуется держаться как можно дальше от внешних стен здания или идти в подвал. Радиоактивные вещества оседают на внешней стороне зданий, поэтому безопаснее всего находиться как можно глубже внутри здания и как можно дальше от наружных стен и крыши. 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511307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1010-C2BF-4A2E-8154-671AC4C1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40349"/>
            <a:ext cx="3380527" cy="1642956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1DA2-77C3-8695-06D2-86B081C0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30466"/>
            <a:ext cx="3962400" cy="3652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Домашних животных также необходимо привести в дом. </a:t>
            </a:r>
            <a:endParaRPr lang="lt-LT" sz="2000" dirty="0"/>
          </a:p>
        </p:txBody>
      </p:sp>
      <p:pic>
        <p:nvPicPr>
          <p:cNvPr id="5" name="Paveikslėlis 4" descr="Paveikslėlis, kuriame yra animacija, Gyvūno figūrėlė, iliustracija&#10;&#10;Automatiškai sugeneruotas aprašymas">
            <a:extLst>
              <a:ext uri="{FF2B5EF4-FFF2-40B4-BE49-F238E27FC236}">
                <a16:creationId xmlns:a16="http://schemas.microsoft.com/office/drawing/2014/main" id="{85A154DE-3DBB-4DA5-16B8-35995B6B2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81" y="2383305"/>
            <a:ext cx="4110712" cy="23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96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1010-C2BF-4A2E-8154-671AC4C1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0958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(I)</a:t>
            </a:r>
          </a:p>
        </p:txBody>
      </p:sp>
      <p:pic>
        <p:nvPicPr>
          <p:cNvPr id="5" name="Paveikslėlis 4" descr="Paveikslėlis, kuriame yra apranga, asmuo, berniukas, animacija&#10;&#10;Automatiškai sugeneruotas aprašymas">
            <a:extLst>
              <a:ext uri="{FF2B5EF4-FFF2-40B4-BE49-F238E27FC236}">
                <a16:creationId xmlns:a16="http://schemas.microsoft.com/office/drawing/2014/main" id="{4DA32F19-5FF5-2164-F550-5A213B8E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1DA2-77C3-8695-06D2-86B081C05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8785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Особенно важно оставаться в помещении до обнародования дополнительной информации, за которой следует следить по радио и телевидению. </a:t>
            </a:r>
            <a:endParaRPr lang="lt-LT" sz="2000" dirty="0"/>
          </a:p>
          <a:p>
            <a:pPr marL="0" indent="0">
              <a:buNone/>
            </a:pPr>
            <a:r>
              <a:rPr lang="ru-RU" sz="2000" dirty="0"/>
              <a:t>Государственные органы могут рекомендовать другие защитные действия для защиты населения в случае ядерной или радиологической аварии. </a:t>
            </a:r>
            <a:endParaRPr lang="lt-LT" sz="2000" dirty="0"/>
          </a:p>
          <a:p>
            <a:endParaRPr lang="lt-LT" sz="1600" dirty="0">
              <a:solidFill>
                <a:schemeClr val="tx2"/>
              </a:solidFill>
            </a:endParaRPr>
          </a:p>
          <a:p>
            <a:endParaRPr lang="lt-L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46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CA3D-9740-757B-7E12-296A6B8A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laikrodis, Sieninis laikrodis, iliustracija&#10;&#10;Automatiškai sugeneruotas aprašymas">
            <a:extLst>
              <a:ext uri="{FF2B5EF4-FFF2-40B4-BE49-F238E27FC236}">
                <a16:creationId xmlns:a16="http://schemas.microsoft.com/office/drawing/2014/main" id="{081E6D58-3D31-E6B1-DAA1-7291642AE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C9F88-490F-0F67-7494-06C71EF9C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Выделим два основных направления защитных действий для населения в случае ядерных аварий. </a:t>
            </a:r>
            <a:r>
              <a:rPr lang="ru-RU" sz="2000" b="1" dirty="0"/>
              <a:t>Это неотложные и ранние действия.</a:t>
            </a:r>
            <a:r>
              <a:rPr lang="ru-RU" sz="2000" dirty="0"/>
              <a:t>  </a:t>
            </a:r>
          </a:p>
          <a:p>
            <a:pPr marL="0" indent="0">
              <a:buNone/>
            </a:pPr>
            <a:r>
              <a:rPr lang="ru-RU" sz="2000" b="1" dirty="0"/>
              <a:t>Неотложные защитные действия </a:t>
            </a:r>
            <a:r>
              <a:rPr lang="ru-RU" sz="2000" dirty="0"/>
              <a:t>– это защитные действия, предпринимаемые в течение нескольких часов или суток после ядерной или радиологической аварии. </a:t>
            </a:r>
            <a:br>
              <a:rPr lang="ru-RU" sz="1600" dirty="0">
                <a:solidFill>
                  <a:schemeClr val="tx2"/>
                </a:solidFill>
              </a:rPr>
            </a:br>
            <a:br>
              <a:rPr lang="ru-RU" sz="1600" dirty="0">
                <a:solidFill>
                  <a:schemeClr val="tx2"/>
                </a:solidFill>
              </a:rPr>
            </a:br>
            <a:r>
              <a:rPr lang="lt-LT" sz="1600" dirty="0">
                <a:solidFill>
                  <a:schemeClr val="tx2"/>
                </a:solidFill>
              </a:rPr>
              <a:t> </a:t>
            </a:r>
          </a:p>
          <a:p>
            <a:endParaRPr lang="lt-L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12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908-5DF3-A90B-9E49-9A917C1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64180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langas, ekrano kopija, dizainas&#10;&#10;Automatiškai sugeneruotas aprašymas">
            <a:extLst>
              <a:ext uri="{FF2B5EF4-FFF2-40B4-BE49-F238E27FC236}">
                <a16:creationId xmlns:a16="http://schemas.microsoft.com/office/drawing/2014/main" id="{0D7322C6-A9D6-6751-5B56-6D4E2285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6E8F-95BF-7189-F2EA-B6FFCD5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04632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 </a:t>
            </a:r>
            <a:endParaRPr lang="lt-LT" sz="2000" b="1" dirty="0"/>
          </a:p>
          <a:p>
            <a:r>
              <a:rPr lang="az-Cyrl-AZ" sz="2000" dirty="0"/>
              <a:t>укрытие людей 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78802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DCD6E-CFB8-3355-EA7A-526F0D31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br>
              <a:rPr lang="lt-LT" sz="2800" b="1" dirty="0"/>
            </a:br>
            <a:r>
              <a:rPr lang="ru-RU" sz="2800" b="1" dirty="0"/>
              <a:t>Источники ионизирующего излучения и их практическое применение </a:t>
            </a:r>
            <a:br>
              <a:rPr lang="ru-RU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laikrodis, apskritimas, Matavimo priemonė, Sieninis laikrodis&#10;&#10;Automatiškai sugeneruotas aprašymas">
            <a:extLst>
              <a:ext uri="{FF2B5EF4-FFF2-40B4-BE49-F238E27FC236}">
                <a16:creationId xmlns:a16="http://schemas.microsoft.com/office/drawing/2014/main" id="{0FFC09AC-16A7-6957-FCA6-2CDD280EB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3BAC-FF32-736E-D13C-A50AFC3D9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В дальнейшем они нашли еще более широкое применение – от часов, барометров, шкал корабельных и авиационных приборов до стоматологии и фотографии. Однако в то время практически ничего не было известно о вредном воздействии ионизирующего излучения.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674273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908-5DF3-A90B-9E49-9A917C1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transporto priemonė, Sausumos transporto priemonė, transportas, ratas&#10;&#10;Automatiškai sugeneruotas aprašymas">
            <a:extLst>
              <a:ext uri="{FF2B5EF4-FFF2-40B4-BE49-F238E27FC236}">
                <a16:creationId xmlns:a16="http://schemas.microsoft.com/office/drawing/2014/main" id="{8186B980-E585-BC7D-7341-4095ECC29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6E8F-95BF-7189-F2EA-B6FFCD5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04632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 </a:t>
            </a:r>
            <a:endParaRPr lang="lt-LT" sz="2000" b="1" dirty="0"/>
          </a:p>
          <a:p>
            <a:r>
              <a:rPr lang="az-Cyrl-AZ" sz="2000" dirty="0"/>
              <a:t>эвакуация  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2522945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908-5DF3-A90B-9E49-9A917C1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64180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tekstas, ekrano kopija, dizainas&#10;&#10;Automatiškai sugeneruotas aprašymas">
            <a:extLst>
              <a:ext uri="{FF2B5EF4-FFF2-40B4-BE49-F238E27FC236}">
                <a16:creationId xmlns:a16="http://schemas.microsoft.com/office/drawing/2014/main" id="{68F18A01-0C33-4320-2F72-38E950DD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0" y="2231738"/>
            <a:ext cx="4256931" cy="23945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6E8F-95BF-7189-F2EA-B6FFCD5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46577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 </a:t>
            </a:r>
            <a:r>
              <a:rPr lang="az-Cyrl-AZ" sz="2000" dirty="0"/>
              <a:t> </a:t>
            </a:r>
            <a:endParaRPr lang="lt-LT" sz="2000" b="1" dirty="0"/>
          </a:p>
          <a:p>
            <a:r>
              <a:rPr lang="az-Cyrl-AZ" sz="2000" dirty="0"/>
              <a:t>блокирование щитовидной железы йодом   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2200921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908-5DF3-A90B-9E49-9A917C1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8824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moteris, Šokis&#10;&#10;Automatiškai sugeneruotas aprašymas">
            <a:extLst>
              <a:ext uri="{FF2B5EF4-FFF2-40B4-BE49-F238E27FC236}">
                <a16:creationId xmlns:a16="http://schemas.microsoft.com/office/drawing/2014/main" id="{BF23D8EC-2F63-A040-D27B-2B5D9187E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6E8F-95BF-7189-F2EA-B6FFCD5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 </a:t>
            </a:r>
            <a:endParaRPr lang="lt-LT" sz="2000" b="1" dirty="0"/>
          </a:p>
          <a:p>
            <a:r>
              <a:rPr lang="ru-RU" sz="2000" dirty="0"/>
              <a:t>удаление радиоактивных веществ с тела человека и различных поверхностей (дезактивация) 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3827440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908-5DF3-A90B-9E49-9A917C1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65471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vaisius, iliustracija, dizainas&#10;&#10;Automatiškai sugeneruotas aprašymas">
            <a:extLst>
              <a:ext uri="{FF2B5EF4-FFF2-40B4-BE49-F238E27FC236}">
                <a16:creationId xmlns:a16="http://schemas.microsoft.com/office/drawing/2014/main" id="{567A63CD-7AAB-1059-B1F0-C7EDD27C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89" y="2303715"/>
            <a:ext cx="4001014" cy="22505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6E8F-95BF-7189-F2EA-B6FFCD5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 </a:t>
            </a:r>
            <a:endParaRPr lang="lt-LT" sz="2000" b="1" dirty="0"/>
          </a:p>
          <a:p>
            <a:r>
              <a:rPr lang="ru-RU" sz="2000" dirty="0"/>
              <a:t>ограничение употребления продуктов питания и питьевой воды, загрязненных радиоактивными веществами </a:t>
            </a:r>
          </a:p>
        </p:txBody>
      </p:sp>
    </p:spTree>
    <p:extLst>
      <p:ext uri="{BB962C8B-B14F-4D97-AF65-F5344CB8AC3E}">
        <p14:creationId xmlns:p14="http://schemas.microsoft.com/office/powerpoint/2010/main" val="2192709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4165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ekrano kopija, Stačiakampis, dizainas, kvadrato formos&#10;&#10;Automatiškai sugeneruotas aprašymas">
            <a:extLst>
              <a:ext uri="{FF2B5EF4-FFF2-40B4-BE49-F238E27FC236}">
                <a16:creationId xmlns:a16="http://schemas.microsoft.com/office/drawing/2014/main" id="{54981CA2-2F72-BA0F-6694-268328C7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56" y="2321396"/>
            <a:ext cx="3938149" cy="22152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88522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Ранние защитные действия –</a:t>
            </a:r>
            <a:r>
              <a:rPr lang="en-US" sz="2000" b="1" dirty="0"/>
              <a:t> </a:t>
            </a:r>
            <a:r>
              <a:rPr lang="ru-RU" sz="2000" dirty="0"/>
              <a:t>это защитные действия, предпринимаемые в случае ядерной или радиологической аварии в течение нескольких дней или недель до тех пор, пока они являются эффективными. </a:t>
            </a:r>
          </a:p>
        </p:txBody>
      </p:sp>
    </p:spTree>
    <p:extLst>
      <p:ext uri="{BB962C8B-B14F-4D97-AF65-F5344CB8AC3E}">
        <p14:creationId xmlns:p14="http://schemas.microsoft.com/office/powerpoint/2010/main" val="3710560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2903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transporto priemonė, transportas, autobusas, furgonas&#10;&#10;Automatiškai sugeneruotas aprašymas">
            <a:extLst>
              <a:ext uri="{FF2B5EF4-FFF2-40B4-BE49-F238E27FC236}">
                <a16:creationId xmlns:a16="http://schemas.microsoft.com/office/drawing/2014/main" id="{2876780C-F35C-C339-4072-90F8A9E4B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809888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 </a:t>
            </a:r>
            <a:endParaRPr lang="lt-LT" sz="2000" b="1" dirty="0"/>
          </a:p>
          <a:p>
            <a:r>
              <a:rPr lang="az-Cyrl-AZ" sz="2000" dirty="0"/>
              <a:t>перемещение населения</a:t>
            </a:r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486955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9347"/>
            <a:ext cx="4472630" cy="1637231"/>
          </a:xfrm>
        </p:spPr>
        <p:txBody>
          <a:bodyPr anchor="b">
            <a:normAutofit/>
          </a:bodyPr>
          <a:lstStyle/>
          <a:p>
            <a:r>
              <a:rPr lang="ru-RU" sz="2800" b="1" dirty="0"/>
              <a:t>Защитные мероприятия для населения во время ядерной аварии (I</a:t>
            </a:r>
            <a:r>
              <a:rPr lang="lt-LT" sz="2800" b="1" dirty="0"/>
              <a:t>II</a:t>
            </a:r>
            <a:r>
              <a:rPr lang="ru-RU" sz="2800" b="1" dirty="0"/>
              <a:t>)</a:t>
            </a:r>
          </a:p>
        </p:txBody>
      </p:sp>
      <p:pic>
        <p:nvPicPr>
          <p:cNvPr id="5" name="Paveikslėlis 4" descr="Paveikslėlis, kuriame yra vaisius, iliustracija, dizainas&#10;&#10;Automatiškai sugeneruotas aprašymas">
            <a:extLst>
              <a:ext uri="{FF2B5EF4-FFF2-40B4-BE49-F238E27FC236}">
                <a16:creationId xmlns:a16="http://schemas.microsoft.com/office/drawing/2014/main" id="{FA3E024B-58A0-FF0F-CE20-E3EB10A54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4" y="2328474"/>
            <a:ext cx="3912982" cy="22010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92696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 таким действиям относятся: </a:t>
            </a:r>
            <a:endParaRPr lang="lt-LT" sz="2000" b="1" dirty="0"/>
          </a:p>
          <a:p>
            <a:r>
              <a:rPr lang="ru-RU" sz="2000" dirty="0"/>
              <a:t>долгосрочное ограничение употребления продуктов питания, загрязненных радиоактивными веществами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0585452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52244"/>
            <a:ext cx="5022457" cy="1637231"/>
          </a:xfrm>
        </p:spPr>
        <p:txBody>
          <a:bodyPr anchor="b">
            <a:normAutofit/>
          </a:bodyPr>
          <a:lstStyle/>
          <a:p>
            <a:r>
              <a:rPr lang="az-Cyrl-AZ" sz="3600" b="1" dirty="0"/>
              <a:t>Сигналы гражданской защиты</a:t>
            </a:r>
          </a:p>
        </p:txBody>
      </p:sp>
      <p:pic>
        <p:nvPicPr>
          <p:cNvPr id="5" name="Paveikslėlis 4" descr="Paveikslėlis, kuriame yra iliustracija, Vaikų piešiniai, animacija, menas&#10;&#10;Automatiškai sugeneruotas aprašymas">
            <a:extLst>
              <a:ext uri="{FF2B5EF4-FFF2-40B4-BE49-F238E27FC236}">
                <a16:creationId xmlns:a16="http://schemas.microsoft.com/office/drawing/2014/main" id="{067D78CD-F17C-633B-0E72-E56410EA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6" y="2564996"/>
            <a:ext cx="3795536" cy="2134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629799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случае угрозы или возникновения  чрезвычайной ситуации, в том числе  аварии на АЭС, население оповещается </a:t>
            </a:r>
            <a:r>
              <a:rPr lang="ru-RU" sz="2000" b="1" dirty="0"/>
              <a:t>предупредительными звуковыми сигналами </a:t>
            </a:r>
            <a:r>
              <a:rPr lang="ru-RU" sz="2000" dirty="0"/>
              <a:t>– воющими сиренами и сообщениями, отправляемыми на мобильные телефоны. 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7540642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2569"/>
            <a:ext cx="4472630" cy="1637231"/>
          </a:xfrm>
        </p:spPr>
        <p:txBody>
          <a:bodyPr anchor="b">
            <a:normAutofit/>
          </a:bodyPr>
          <a:lstStyle/>
          <a:p>
            <a:r>
              <a:rPr lang="az-Cyrl-AZ" sz="2800" b="1" dirty="0"/>
              <a:t>Сигналы гражданской защиты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43FF669-4BF9-8D0D-DEA2-2DF8C95D2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77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Когда ты услышишь воющую сирену, ты должен: </a:t>
            </a:r>
            <a:endParaRPr lang="lt-L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немедленно включить литовское радио или телевидение;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прослушать сообщение;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родители, бабушки и дедушки, учителя и другие взрослые объяснят тебе, что необходимо делать в случае несчастья. </a:t>
            </a:r>
          </a:p>
          <a:p>
            <a:pPr>
              <a:buFont typeface="Arial" panose="020B0604020202020204" pitchFamily="34" charset="0"/>
              <a:buChar char="•"/>
            </a:pPr>
            <a:endParaRPr lang="lt-L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9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7" y="2533475"/>
            <a:ext cx="5219307" cy="34482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Прослушайте и запомните вой сирены. </a:t>
            </a:r>
          </a:p>
          <a:p>
            <a:pPr marL="0" indent="0">
              <a:buNone/>
            </a:pPr>
            <a:r>
              <a:rPr lang="ru-RU" sz="2000" dirty="0"/>
              <a:t>В дополнение к звуковому предупреждающему сигналу жители могут быть предупреждены и </a:t>
            </a:r>
            <a:r>
              <a:rPr lang="ru-RU" sz="2000" b="1" dirty="0"/>
              <a:t>голосовыми сигналами</a:t>
            </a:r>
            <a:r>
              <a:rPr lang="ru-RU" sz="2000" dirty="0"/>
              <a:t>: </a:t>
            </a:r>
          </a:p>
        </p:txBody>
      </p:sp>
      <p:pic>
        <p:nvPicPr>
          <p:cNvPr id="6" name="sirena">
            <a:hlinkClick r:id="" action="ppaction://media"/>
            <a:extLst>
              <a:ext uri="{FF2B5EF4-FFF2-40B4-BE49-F238E27FC236}">
                <a16:creationId xmlns:a16="http://schemas.microsoft.com/office/drawing/2014/main" id="{5835F3B9-B641-26CC-E410-33A4B7905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35" y="1971111"/>
            <a:ext cx="4302268" cy="24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12206-2DC0-EBEA-B2AB-73A30B25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rmAutofit/>
          </a:bodyPr>
          <a:lstStyle/>
          <a:p>
            <a:r>
              <a:rPr lang="ru-RU" sz="2800" b="1" dirty="0"/>
              <a:t>Источники ионизирующего излучения и их практическое применение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animacija, Grafika, grafinis dizainas, iliustracija&#10;&#10;Automatiškai sugeneruotas aprašymas">
            <a:extLst>
              <a:ext uri="{FF2B5EF4-FFF2-40B4-BE49-F238E27FC236}">
                <a16:creationId xmlns:a16="http://schemas.microsoft.com/office/drawing/2014/main" id="{B6DFFF0A-3A2A-7356-381C-35D4A88C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0F90E-85FA-C495-A889-AFDC81BA1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96697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Давайте начнем с самого начала и выясним, что является источниками ионизирующего излучения и какими они могут быть. </a:t>
            </a:r>
            <a:endParaRPr lang="lt-LT" sz="16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/>
              <a:t>Источниками ионизирующего излучения</a:t>
            </a:r>
            <a:r>
              <a:rPr lang="ru-RU" sz="1600" dirty="0"/>
              <a:t> являются радиоактивные вещества и устройства, производящие излучение. Источники ионизирующего излучения бывают </a:t>
            </a:r>
            <a:r>
              <a:rPr lang="ru-RU" sz="1600" b="1" dirty="0"/>
              <a:t>естественного и искусственного происхождения.</a:t>
            </a:r>
            <a:r>
              <a:rPr lang="ru-RU" sz="1600" dirty="0"/>
              <a:t> Нас окружают естественные источники – космические лучи и естественные радионуклиды в земле и воздухе. Природные радионуклиды содержатся в земных породах, почве, грунте и строительных материалах и представляют собой естественные радионуклиды, образующиеся при распаде урана, тория и калия. Устройства, генерирующие ионизирующее излучение, например, рентгеновские аппараты, генерируют его во время работы и прекращают этот процесс после выключения аппарата. </a:t>
            </a:r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28935126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«Внимание всем»</a:t>
            </a:r>
            <a:endParaRPr lang="lt-LT" sz="2000" dirty="0"/>
          </a:p>
        </p:txBody>
      </p:sp>
      <p:pic>
        <p:nvPicPr>
          <p:cNvPr id="4" name="CS8demesiovisiems">
            <a:hlinkClick r:id="" action="ppaction://media"/>
            <a:extLst>
              <a:ext uri="{FF2B5EF4-FFF2-40B4-BE49-F238E27FC236}">
                <a16:creationId xmlns:a16="http://schemas.microsoft.com/office/drawing/2014/main" id="{D778E45E-C0E5-A7E0-93D7-3BAD5204D8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16559.5918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0" y="2102939"/>
            <a:ext cx="4351603" cy="24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1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«Химическая тревога»</a:t>
            </a:r>
            <a:endParaRPr lang="lt-LT" sz="2000" dirty="0"/>
          </a:p>
        </p:txBody>
      </p:sp>
      <p:pic>
        <p:nvPicPr>
          <p:cNvPr id="4" name="cheminis">
            <a:hlinkClick r:id="" action="ppaction://media"/>
            <a:extLst>
              <a:ext uri="{FF2B5EF4-FFF2-40B4-BE49-F238E27FC236}">
                <a16:creationId xmlns:a16="http://schemas.microsoft.com/office/drawing/2014/main" id="{4E31D5C6-4373-B040-EA04-563D86635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944" y="2188286"/>
            <a:ext cx="4416953" cy="24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«Радиационная опасность» </a:t>
            </a:r>
            <a:endParaRPr lang="lt-LT" sz="2000" dirty="0"/>
          </a:p>
        </p:txBody>
      </p:sp>
      <p:pic>
        <p:nvPicPr>
          <p:cNvPr id="5" name="radiacinis">
            <a:hlinkClick r:id="" action="ppaction://media"/>
            <a:extLst>
              <a:ext uri="{FF2B5EF4-FFF2-40B4-BE49-F238E27FC236}">
                <a16:creationId xmlns:a16="http://schemas.microsoft.com/office/drawing/2014/main" id="{66391621-D02C-B81E-D684-0FA7D9D6D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002" y="2054549"/>
            <a:ext cx="4640035" cy="26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«Катастрофическое затопление»</a:t>
            </a:r>
            <a:endParaRPr lang="lt-LT" sz="2000" dirty="0"/>
          </a:p>
        </p:txBody>
      </p:sp>
      <p:pic>
        <p:nvPicPr>
          <p:cNvPr id="4" name="uztvindymas">
            <a:hlinkClick r:id="" action="ppaction://media"/>
            <a:extLst>
              <a:ext uri="{FF2B5EF4-FFF2-40B4-BE49-F238E27FC236}">
                <a16:creationId xmlns:a16="http://schemas.microsoft.com/office/drawing/2014/main" id="{A0EFD456-37F4-CB40-D09B-F64C00FEB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34" y="2221784"/>
            <a:ext cx="4288169" cy="24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«Угроза наводнения» </a:t>
            </a:r>
            <a:endParaRPr lang="lt-LT" sz="2000" dirty="0"/>
          </a:p>
        </p:txBody>
      </p:sp>
      <p:pic>
        <p:nvPicPr>
          <p:cNvPr id="5" name="potvynis">
            <a:hlinkClick r:id="" action="ppaction://media"/>
            <a:extLst>
              <a:ext uri="{FF2B5EF4-FFF2-40B4-BE49-F238E27FC236}">
                <a16:creationId xmlns:a16="http://schemas.microsoft.com/office/drawing/2014/main" id="{FEC4D5F3-FF75-B529-788C-B89D5B611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245" y="2174361"/>
            <a:ext cx="4149583" cy="23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«Ураганная тревога» </a:t>
            </a:r>
            <a:endParaRPr lang="lt-LT" sz="2000" dirty="0"/>
          </a:p>
        </p:txBody>
      </p:sp>
      <p:pic>
        <p:nvPicPr>
          <p:cNvPr id="4" name="uragano">
            <a:hlinkClick r:id="" action="ppaction://media"/>
            <a:extLst>
              <a:ext uri="{FF2B5EF4-FFF2-40B4-BE49-F238E27FC236}">
                <a16:creationId xmlns:a16="http://schemas.microsoft.com/office/drawing/2014/main" id="{0089FE29-1E31-3D75-50AF-1F7E06EAD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779" y="2156254"/>
            <a:ext cx="4304348" cy="24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«Воздушная тревога» </a:t>
            </a:r>
            <a:endParaRPr lang="lt-LT" sz="2000" dirty="0"/>
          </a:p>
          <a:p>
            <a:pPr marL="0" indent="0">
              <a:buNone/>
            </a:pPr>
            <a:endParaRPr lang="lt-LT" sz="2000" dirty="0"/>
          </a:p>
        </p:txBody>
      </p:sp>
      <p:pic>
        <p:nvPicPr>
          <p:cNvPr id="5" name="oro">
            <a:hlinkClick r:id="" action="ppaction://media"/>
            <a:extLst>
              <a:ext uri="{FF2B5EF4-FFF2-40B4-BE49-F238E27FC236}">
                <a16:creationId xmlns:a16="http://schemas.microsoft.com/office/drawing/2014/main" id="{C54C67BC-2B95-6460-516C-10FB1BAAF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447" y="2131541"/>
            <a:ext cx="4219349" cy="23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9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55C3-4BB8-BE7E-68FD-612C7DE3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658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ru-RU" sz="3200" b="1" dirty="0"/>
              <a:t>Сигналы гражданской защиты </a:t>
            </a:r>
            <a:endParaRPr lang="lt-LT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B77B-06C3-B77B-F443-BF1ABE006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58" y="3246895"/>
            <a:ext cx="5219307" cy="27580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«Проверка системы оповещения» </a:t>
            </a:r>
            <a:endParaRPr lang="lt-LT" sz="2000" dirty="0"/>
          </a:p>
          <a:p>
            <a:pPr marL="0" indent="0">
              <a:buNone/>
            </a:pPr>
            <a:endParaRPr lang="lt-LT" sz="2000" dirty="0"/>
          </a:p>
        </p:txBody>
      </p:sp>
      <p:pic>
        <p:nvPicPr>
          <p:cNvPr id="4" name="CS7perspejimosistemospatikrinimas(4)">
            <a:hlinkClick r:id="" action="ppaction://media"/>
            <a:extLst>
              <a:ext uri="{FF2B5EF4-FFF2-40B4-BE49-F238E27FC236}">
                <a16:creationId xmlns:a16="http://schemas.microsoft.com/office/drawing/2014/main" id="{3DFDB990-0F3E-5C64-9275-652AC20697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15263.5827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080" y="2098537"/>
            <a:ext cx="4292839" cy="24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037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08B6-4EF6-B00F-3123-EBF55EA5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Сигналы гражданской защиты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3501A-F0C1-475A-C5C0-7A2DDB86B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Помни!</a:t>
            </a:r>
            <a:endParaRPr lang="lt-LT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2400" dirty="0"/>
              <a:t>Голосовые оповещения гражданской защиты предупреждают о конкретной опасности. В случае ядерной аварии население будет оповещено сигналом гражданской защиты «Радиационная опасность».</a:t>
            </a:r>
            <a:r>
              <a:rPr lang="lt-LT" sz="2400" dirty="0"/>
              <a:t> </a:t>
            </a:r>
            <a:r>
              <a:rPr lang="ru-RU" sz="2400" dirty="0"/>
              <a:t>Подробнее о каждом из них можно прочитать на интернет</a:t>
            </a:r>
            <a:r>
              <a:rPr lang="en-US" sz="2400" dirty="0"/>
              <a:t>-</a:t>
            </a:r>
            <a:r>
              <a:rPr lang="ru-RU" sz="2400" dirty="0"/>
              <a:t>сайте: </a:t>
            </a:r>
            <a:r>
              <a:rPr lang="ru-RU" sz="2400" dirty="0">
                <a:hlinkClick r:id="rId2"/>
              </a:rPr>
              <a:t>www.lt72.lt</a:t>
            </a:r>
            <a:r>
              <a:rPr lang="ru-RU" sz="2400" dirty="0"/>
              <a:t>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26541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ED66-2C9B-66A2-1867-80DD9CC1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160058"/>
            <a:ext cx="4674499" cy="1637231"/>
          </a:xfrm>
        </p:spPr>
        <p:txBody>
          <a:bodyPr anchor="b">
            <a:noAutofit/>
          </a:bodyPr>
          <a:lstStyle/>
          <a:p>
            <a:r>
              <a:rPr lang="ru-RU" sz="2800" b="1" dirty="0"/>
              <a:t>Настройка телефона для получения предупреждения населения по мобильному телефону</a:t>
            </a:r>
          </a:p>
        </p:txBody>
      </p:sp>
      <p:pic>
        <p:nvPicPr>
          <p:cNvPr id="5" name="Paveikslėlis 4" descr="Paveikslėlis, kuriame yra tekstas, Mobilusis telefonas, ekrano kopija, Mobilusis įrenginys&#10;&#10;Automatiškai sugeneruotas aprašymas">
            <a:extLst>
              <a:ext uri="{FF2B5EF4-FFF2-40B4-BE49-F238E27FC236}">
                <a16:creationId xmlns:a16="http://schemas.microsoft.com/office/drawing/2014/main" id="{61837162-CF2F-4BA3-83E8-93B8F6C9D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C40C-7A4E-FD16-5E18-00A50AF85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424" y="3116620"/>
            <a:ext cx="4461253" cy="2644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Сообщения с предупреждением могут принимать те мобильные телефоны, в которых </a:t>
            </a:r>
            <a:r>
              <a:rPr lang="ru-RU" sz="2000" b="1" dirty="0"/>
              <a:t>включена функция приема сообщений.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endParaRPr lang="lt-L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8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107D-88BC-0239-F8CB-85234013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br>
              <a:rPr lang="lt-LT" sz="2800" b="1" dirty="0"/>
            </a:br>
            <a:r>
              <a:rPr lang="ru-RU" sz="2800" b="1" dirty="0"/>
              <a:t>Источники ионизирующего излучения и их практическое применение </a:t>
            </a:r>
            <a:br>
              <a:rPr lang="ru-RU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animacija, Grafika, grafinis dizainas, iliustracija&#10;&#10;Automatiškai sugeneruotas aprašymas">
            <a:extLst>
              <a:ext uri="{FF2B5EF4-FFF2-40B4-BE49-F238E27FC236}">
                <a16:creationId xmlns:a16="http://schemas.microsoft.com/office/drawing/2014/main" id="{4834E4FF-D176-E0AD-478F-AE504FC2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8286B-2E48-A5B3-F0FF-A5F9497EF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/>
              <a:t>Сегодня ионизирующее излучение широко используется </a:t>
            </a:r>
            <a:r>
              <a:rPr lang="ru-RU" sz="2000" b="1"/>
              <a:t>в медицине:</a:t>
            </a:r>
            <a:r>
              <a:rPr lang="ru-RU" sz="200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/>
              <a:t>для получения рентгеновских снимков;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/>
              <a:t>для лечения онкологических заболеваний;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/>
              <a:t>для стерилизации стоматологических изделий и медицинской техники.</a:t>
            </a:r>
          </a:p>
          <a:p>
            <a:endParaRPr lang="lt-LT" sz="2000"/>
          </a:p>
        </p:txBody>
      </p:sp>
    </p:spTree>
    <p:extLst>
      <p:ext uri="{BB962C8B-B14F-4D97-AF65-F5344CB8AC3E}">
        <p14:creationId xmlns:p14="http://schemas.microsoft.com/office/powerpoint/2010/main" val="41127355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ED66-2C9B-66A2-1867-80DD9CC14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Настройка телефона для получения предупреждения населения по мобильному телефону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C40C-7A4E-FD16-5E18-00A50AF85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 том, как проверить и настроить функцию предупреждения на мобильном телефоне, рассказано здесь: </a:t>
            </a:r>
          </a:p>
          <a:p>
            <a:endParaRPr lang="lt-LT" dirty="0"/>
          </a:p>
        </p:txBody>
      </p:sp>
      <p:pic>
        <p:nvPicPr>
          <p:cNvPr id="5" name="Paveikslėlis 4" descr="Paveikslėlis, kuriame yra ekrano kopija, Šriftas, tekstas, simbolis&#10;&#10;Automatiškai sugeneruotas aprašymas">
            <a:hlinkClick r:id="rId2"/>
            <a:extLst>
              <a:ext uri="{FF2B5EF4-FFF2-40B4-BE49-F238E27FC236}">
                <a16:creationId xmlns:a16="http://schemas.microsoft.com/office/drawing/2014/main" id="{8FF46AF4-5DC0-6FA1-D0A4-B8B90191C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44" y="4172164"/>
            <a:ext cx="6186309" cy="11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18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9618-9BC1-20EF-7EF2-6AC95BB4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78580"/>
            <a:ext cx="4874433" cy="1637231"/>
          </a:xfrm>
        </p:spPr>
        <p:txBody>
          <a:bodyPr anchor="b">
            <a:noAutofit/>
          </a:bodyPr>
          <a:lstStyle/>
          <a:p>
            <a:br>
              <a:rPr lang="lt-LT" sz="2800" b="1" dirty="0"/>
            </a:br>
            <a:br>
              <a:rPr lang="lt-LT" sz="2800" b="1" dirty="0"/>
            </a:br>
            <a:r>
              <a:rPr lang="ru-RU" sz="2800" b="1" dirty="0"/>
              <a:t>Настройка телефона для получения предупреждения населения по мобильному телефону</a:t>
            </a:r>
            <a:br>
              <a:rPr lang="ru-RU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Mobilusis telefonas&#10;&#10;Automatiškai sugeneruotas aprašymas">
            <a:extLst>
              <a:ext uri="{FF2B5EF4-FFF2-40B4-BE49-F238E27FC236}">
                <a16:creationId xmlns:a16="http://schemas.microsoft.com/office/drawing/2014/main" id="{2E64C8C1-A648-DF84-8871-0490C1408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1493A-A408-7643-A242-12FFA67A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96243"/>
            <a:ext cx="5187621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Помни!</a:t>
            </a:r>
          </a:p>
          <a:p>
            <a:pPr marL="0" indent="0">
              <a:buNone/>
            </a:pPr>
            <a:r>
              <a:rPr lang="ru-RU" sz="2000" dirty="0"/>
              <a:t>Сообщения с предупреждением можно получать на разных языках. О том, все ли было настроено правильно, можно узнать во время проверки системы оповещения населения. Население заблаговременно информируется о такой проверке через средства массовой информации. </a:t>
            </a:r>
          </a:p>
          <a:p>
            <a:pPr marL="0" indent="0">
              <a:buNone/>
            </a:pPr>
            <a:r>
              <a:rPr lang="ru-RU" sz="2000" dirty="0"/>
              <a:t> </a:t>
            </a:r>
          </a:p>
          <a:p>
            <a:endParaRPr lang="lt-LT" sz="2000" b="1" dirty="0"/>
          </a:p>
        </p:txBody>
      </p:sp>
    </p:spTree>
    <p:extLst>
      <p:ext uri="{BB962C8B-B14F-4D97-AF65-F5344CB8AC3E}">
        <p14:creationId xmlns:p14="http://schemas.microsoft.com/office/powerpoint/2010/main" val="9195021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tekstas, ekrano kopija, dizainas&#10;&#10;Automatiškai sugeneruotas aprašymas">
            <a:extLst>
              <a:ext uri="{FF2B5EF4-FFF2-40B4-BE49-F238E27FC236}">
                <a16:creationId xmlns:a16="http://schemas.microsoft.com/office/drawing/2014/main" id="{82923EC1-BD4A-8204-2AB1-C0E4B6950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8" y="2411685"/>
            <a:ext cx="4202314" cy="2363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DD18C-4E1D-DF65-C9EF-E103AC8E7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96243"/>
            <a:ext cx="4461253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Зачем и когда следует принимать йодид калия 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В случае ядерной аварии возможен выброс в окружающую среду радиоактивного йода, который накапливается в щитовидной железе. Ее можно защитить путем своевременного и правильного употребления препаратов стабильного йода. </a:t>
            </a:r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8102E-BA5B-D2D4-04B7-B47E5EAC8768}"/>
              </a:ext>
            </a:extLst>
          </p:cNvPr>
          <p:cNvSpPr txBox="1">
            <a:spLocks/>
          </p:cNvSpPr>
          <p:nvPr/>
        </p:nvSpPr>
        <p:spPr>
          <a:xfrm>
            <a:off x="6095999" y="1231085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2800" b="1"/>
              <a:t>Блокирование щитовидной железы йодом </a:t>
            </a:r>
            <a:br>
              <a:rPr lang="az-Cyrl-AZ" sz="2800" b="1"/>
            </a:br>
            <a:br>
              <a:rPr lang="lt-LT" sz="2800" b="1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16066524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animacija, iliustracija, Animacija&#10;&#10;Automatiškai sugeneruotas aprašymas">
            <a:extLst>
              <a:ext uri="{FF2B5EF4-FFF2-40B4-BE49-F238E27FC236}">
                <a16:creationId xmlns:a16="http://schemas.microsoft.com/office/drawing/2014/main" id="{1FF15987-3F41-3206-F59E-E92D119BD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E1CF-159D-2EF7-E5D8-0613D021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09474"/>
            <a:ext cx="4787995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Таблетки йодида калия содержат стабильный йод, который насыщает щитовидную железу и предотвращает попадание в нее радиоактивного йода. Это снижает риск развития заболеваний щитовидной железы. </a:t>
            </a:r>
            <a:endParaRPr lang="lt-LT" sz="2000" dirty="0"/>
          </a:p>
          <a:p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5E3566-A002-3E8E-FB95-8D058186BB10}"/>
              </a:ext>
            </a:extLst>
          </p:cNvPr>
          <p:cNvSpPr txBox="1">
            <a:spLocks/>
          </p:cNvSpPr>
          <p:nvPr/>
        </p:nvSpPr>
        <p:spPr>
          <a:xfrm>
            <a:off x="6095999" y="1231085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2800" b="1"/>
              <a:t>Блокирование щитовидной железы йодом </a:t>
            </a:r>
            <a:br>
              <a:rPr lang="az-Cyrl-AZ" sz="2800" b="1"/>
            </a:br>
            <a:br>
              <a:rPr lang="lt-LT" sz="2800" b="1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5407736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tekstas, ekrano kopija, dizainas&#10;&#10;Automatiškai sugeneruotas aprašymas">
            <a:extLst>
              <a:ext uri="{FF2B5EF4-FFF2-40B4-BE49-F238E27FC236}">
                <a16:creationId xmlns:a16="http://schemas.microsoft.com/office/drawing/2014/main" id="{343D7FAF-B69C-019F-884C-BC501AF3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1" y="2209800"/>
            <a:ext cx="4388470" cy="24685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E1CF-159D-2EF7-E5D8-0613D021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87854"/>
            <a:ext cx="4737662" cy="357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Таблетки йодида калия для защиты щитовидной железы применяются только при распространении радиоактивного йода в окружающей среде и только при наличии рекомендаций Министерства здравоохранения. </a:t>
            </a:r>
            <a:endParaRPr lang="lt-LT" sz="2000" dirty="0"/>
          </a:p>
          <a:p>
            <a:pPr marL="0" indent="0">
              <a:buNone/>
            </a:pPr>
            <a:endParaRPr lang="lt-LT" sz="16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B17979-FEDF-0A20-7C3C-A41C2458C705}"/>
              </a:ext>
            </a:extLst>
          </p:cNvPr>
          <p:cNvSpPr txBox="1">
            <a:spLocks/>
          </p:cNvSpPr>
          <p:nvPr/>
        </p:nvSpPr>
        <p:spPr>
          <a:xfrm>
            <a:off x="6095999" y="1231085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2800" b="1" dirty="0"/>
              <a:t>Блокирование щитовидной железы йодом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684434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laikrodis, Sieninis laikrodis, iliustracija&#10;&#10;Automatiškai sugeneruotas aprašymas">
            <a:extLst>
              <a:ext uri="{FF2B5EF4-FFF2-40B4-BE49-F238E27FC236}">
                <a16:creationId xmlns:a16="http://schemas.microsoft.com/office/drawing/2014/main" id="{1610B276-537C-1545-1101-4360904E2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E1CF-159D-2EF7-E5D8-0613D021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41197"/>
            <a:ext cx="5187621" cy="373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Таблетки йодида калия следует принимать менее чем за 24 часа до возможного вдыхания радиоактивного йода или попадания в организм с пищей. Блокирование щитовидной железы йодидом калия продолжает быть эффективным по прошествии 2 часов с момента вдыхания радиоактивного йода или его попадания с пищей, но не позднее чем по истечении 8 часов. </a:t>
            </a:r>
            <a:r>
              <a:rPr lang="ru-RU" sz="1800" b="1" dirty="0"/>
              <a:t>Применение таблеток йодида калия во время, отличающееся от указанного, может быть вредным.</a:t>
            </a:r>
            <a:r>
              <a:rPr lang="ru-RU" sz="1800" dirty="0"/>
              <a:t>   </a:t>
            </a:r>
          </a:p>
          <a:p>
            <a:endParaRPr lang="lt-LT" sz="15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80AAE3-0555-2F81-C186-91AB4AF9673B}"/>
              </a:ext>
            </a:extLst>
          </p:cNvPr>
          <p:cNvSpPr txBox="1">
            <a:spLocks/>
          </p:cNvSpPr>
          <p:nvPr/>
        </p:nvSpPr>
        <p:spPr>
          <a:xfrm>
            <a:off x="6095999" y="1231085"/>
            <a:ext cx="4472630" cy="1637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Cyrl-AZ" sz="2800" b="1" dirty="0"/>
              <a:t>Блокирование щитовидной железы йодом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9519867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792E-9B93-748F-0EA5-846F4742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231085"/>
            <a:ext cx="4472630" cy="1637231"/>
          </a:xfrm>
        </p:spPr>
        <p:txBody>
          <a:bodyPr anchor="b">
            <a:noAutofit/>
          </a:bodyPr>
          <a:lstStyle/>
          <a:p>
            <a:r>
              <a:rPr lang="az-Cyrl-AZ" sz="2800" b="1" dirty="0"/>
              <a:t>Блокирование щитовидной железы йодом </a:t>
            </a:r>
            <a:br>
              <a:rPr lang="az-Cyrl-AZ" sz="2800" b="1" dirty="0"/>
            </a:br>
            <a:br>
              <a:rPr lang="lt-LT" sz="2800" b="1" dirty="0"/>
            </a:br>
            <a:endParaRPr lang="lt-LT" sz="2800" dirty="0"/>
          </a:p>
        </p:txBody>
      </p:sp>
      <p:pic>
        <p:nvPicPr>
          <p:cNvPr id="5" name="Paveikslėlis 4" descr="Paveikslėlis, kuriame yra butelis, Plastikinis butelis&#10;&#10;Automatiškai sugeneruotas aprašymas">
            <a:extLst>
              <a:ext uri="{FF2B5EF4-FFF2-40B4-BE49-F238E27FC236}">
                <a16:creationId xmlns:a16="http://schemas.microsoft.com/office/drawing/2014/main" id="{90141EA9-3443-449E-149D-7F2640C4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" y="1944211"/>
            <a:ext cx="5361482" cy="3015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324F-ED2C-E3F6-E3BF-9FC49B4B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45909"/>
            <a:ext cx="5547919" cy="35759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/>
              <a:t>Помни!</a:t>
            </a:r>
          </a:p>
          <a:p>
            <a:pPr marL="0" indent="0">
              <a:buNone/>
            </a:pPr>
            <a:r>
              <a:rPr lang="ru-RU" sz="1800" dirty="0"/>
              <a:t>Для защиты щитовидной железы в случае ядерной или радиологической аварии не подходят спиртовые или водные растворы йода, спреи с йодом, пищевые добавки с йодом. Эти препараты не защитят щитовидную железу от вредного воздействия радиоактивного йода из</a:t>
            </a:r>
            <a:r>
              <a:rPr lang="en-US" sz="1800" dirty="0"/>
              <a:t>-</a:t>
            </a:r>
            <a:r>
              <a:rPr lang="ru-RU" sz="1800" dirty="0"/>
              <a:t>за низкого содержания в них стабильного йода. Спиртовой раствор йода используется только наружно, т. е. наносится на кожу. Его активным веществом является не йодид калия (KI), а просто йод, который является сильно окисляющим веществом с токсичным воздействием, способным вызвать химический ожог тканей и отравление, поэтому его ни в коем случае нельзя принимать внутрь, даже в разведенном в воде виде. </a:t>
            </a:r>
          </a:p>
          <a:p>
            <a:endParaRPr lang="lt-LT" sz="1800" dirty="0"/>
          </a:p>
          <a:p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31931742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3AD89-3556-E02B-1A2E-953D9332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99229-44D4-585A-7FDB-F5E37F1B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265" y="2545237"/>
            <a:ext cx="2052069" cy="265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BE701-ADD1-A902-9360-AD6DC7B8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2111" y="2542881"/>
            <a:ext cx="2053892" cy="2654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6CCF9-68D9-C4B9-7C44-57A7DC64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692" y="2542880"/>
            <a:ext cx="2053892" cy="2654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81B5E4-474E-C584-4A4E-F729F8DB0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9481" y="2542879"/>
            <a:ext cx="2053892" cy="2654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C77088-9A2A-2468-A665-1642EB4B6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72" y="2542880"/>
            <a:ext cx="2055744" cy="2654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61328E-D3EF-BF47-CC09-8EADFF2FC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773" y="2545051"/>
            <a:ext cx="2055745" cy="26549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BCB161-5034-D00C-5806-589840E807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1765" y="2542879"/>
            <a:ext cx="2055745" cy="2654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877D01-A1CE-8A82-BBB8-5ED7A4C55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8760" y="2542880"/>
            <a:ext cx="2055745" cy="26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3AD89-3556-E02B-1A2E-953D9332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99229-44D4-585A-7FDB-F5E37F1B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9285" y="3797950"/>
            <a:ext cx="1802284" cy="1923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BE701-ADD1-A902-9360-AD6DC7B8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857" y="3785699"/>
            <a:ext cx="1802283" cy="1923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6CCF9-68D9-C4B9-7C44-57A7DC64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28" y="3794887"/>
            <a:ext cx="1802283" cy="1923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C77088-9A2A-2468-A665-1642EB4B6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7674" y="3792622"/>
            <a:ext cx="1802285" cy="19170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61328E-D3EF-BF47-CC09-8EADFF2F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116" y="3783434"/>
            <a:ext cx="1796544" cy="1917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BCB161-5034-D00C-5806-589840E80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817" y="3792612"/>
            <a:ext cx="1796544" cy="19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54AC83CB-1C04-854C-13FE-579A3E9A4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5AF2C7D5-3BAC-BAFF-5D83-106BC48A9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7" y="2635206"/>
            <a:ext cx="9610720" cy="805119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31AE8D36-F866-53A9-4400-FC9B7063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6" y="2635206"/>
            <a:ext cx="9610720" cy="805119"/>
          </a:xfrm>
          <a:prstGeom prst="rect">
            <a:avLst/>
          </a:prstGeom>
        </p:spPr>
      </p:pic>
      <p:pic>
        <p:nvPicPr>
          <p:cNvPr id="28" name="Paveikslėlis 27">
            <a:extLst>
              <a:ext uri="{FF2B5EF4-FFF2-40B4-BE49-F238E27FC236}">
                <a16:creationId xmlns:a16="http://schemas.microsoft.com/office/drawing/2014/main" id="{FDD244DC-86C1-65B0-34AA-5D28CC876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7" y="4576457"/>
            <a:ext cx="9610720" cy="805119"/>
          </a:xfrm>
          <a:prstGeom prst="rect">
            <a:avLst/>
          </a:prstGeom>
        </p:spPr>
      </p:pic>
      <p:pic>
        <p:nvPicPr>
          <p:cNvPr id="26" name="Paveikslėlis 25">
            <a:extLst>
              <a:ext uri="{FF2B5EF4-FFF2-40B4-BE49-F238E27FC236}">
                <a16:creationId xmlns:a16="http://schemas.microsoft.com/office/drawing/2014/main" id="{AE7817B8-8BB9-0B04-DA13-9959E9612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6" y="4576457"/>
            <a:ext cx="9610720" cy="805119"/>
          </a:xfrm>
          <a:prstGeom prst="rect">
            <a:avLst/>
          </a:prstGeom>
        </p:spPr>
      </p:pic>
      <p:pic>
        <p:nvPicPr>
          <p:cNvPr id="32" name="Paveikslėlis 31">
            <a:extLst>
              <a:ext uri="{FF2B5EF4-FFF2-40B4-BE49-F238E27FC236}">
                <a16:creationId xmlns:a16="http://schemas.microsoft.com/office/drawing/2014/main" id="{5355EA82-E9DA-270C-296F-52E44B312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6" y="3599420"/>
            <a:ext cx="9610720" cy="805119"/>
          </a:xfrm>
          <a:prstGeom prst="rect">
            <a:avLst/>
          </a:prstGeom>
        </p:spPr>
      </p:pic>
      <p:pic>
        <p:nvPicPr>
          <p:cNvPr id="30" name="Paveikslėlis 29">
            <a:extLst>
              <a:ext uri="{FF2B5EF4-FFF2-40B4-BE49-F238E27FC236}">
                <a16:creationId xmlns:a16="http://schemas.microsoft.com/office/drawing/2014/main" id="{9FDBB888-20BC-9757-744E-B61A78DD4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6" y="3597922"/>
            <a:ext cx="9610720" cy="8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63A8A-7D65-3B2B-AD76-939D4F3B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anchor="ctr">
            <a:noAutofit/>
          </a:bodyPr>
          <a:lstStyle/>
          <a:p>
            <a:br>
              <a:rPr lang="lt-LT" sz="2800" b="1" dirty="0"/>
            </a:br>
            <a:r>
              <a:rPr lang="ru-RU" sz="2800" b="1" dirty="0"/>
              <a:t>Источники ионизирующего излучения и их практическое применение </a:t>
            </a:r>
            <a:br>
              <a:rPr lang="ru-RU" sz="2800" b="1" dirty="0"/>
            </a:br>
            <a:br>
              <a:rPr lang="lt-LT" sz="2800" b="1" dirty="0"/>
            </a:br>
            <a:endParaRPr lang="lt-LT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aveikslėlis 8" descr="Paveikslėlis, kuriame yra bestuburis gyvūnas&#10;&#10;Automatiškai sugeneruotas aprašymas">
            <a:extLst>
              <a:ext uri="{FF2B5EF4-FFF2-40B4-BE49-F238E27FC236}">
                <a16:creationId xmlns:a16="http://schemas.microsoft.com/office/drawing/2014/main" id="{5FE14853-3821-1CF4-5E56-6FCD8690F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3" y="2357126"/>
            <a:ext cx="3872455" cy="2178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B23A-71CA-4459-66C6-659E572D1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390" y="2470244"/>
            <a:ext cx="4596245" cy="37698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/>
              <a:t>Ионизирующее излучение также используется в сельском хозяйстве, промышленности и науке. </a:t>
            </a:r>
          </a:p>
          <a:p>
            <a:pPr marL="0" indent="0">
              <a:buNone/>
            </a:pPr>
            <a:r>
              <a:rPr lang="ru-RU" sz="2000"/>
              <a:t>Облучение семян растений радиацией убивает бактерии. Помимо укрепления растений, излучение может использоваться для борьбы с популяциями насекомых, что позволяет сократить применение опасных пестицидов. </a:t>
            </a:r>
            <a:endParaRPr lang="lt-LT" sz="2000"/>
          </a:p>
        </p:txBody>
      </p:sp>
    </p:spTree>
    <p:extLst>
      <p:ext uri="{BB962C8B-B14F-4D97-AF65-F5344CB8AC3E}">
        <p14:creationId xmlns:p14="http://schemas.microsoft.com/office/powerpoint/2010/main" val="10952720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54AC83CB-1C04-854C-13FE-579A3E9A4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5AF2C7D5-3BAC-BAFF-5D83-106BC48A9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7" y="2635206"/>
            <a:ext cx="9610720" cy="80512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31AE8D36-F866-53A9-4400-FC9B7063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40" y="2635206"/>
            <a:ext cx="9610720" cy="805120"/>
          </a:xfrm>
          <a:prstGeom prst="rect">
            <a:avLst/>
          </a:prstGeom>
        </p:spPr>
      </p:pic>
      <p:pic>
        <p:nvPicPr>
          <p:cNvPr id="28" name="Paveikslėlis 27">
            <a:extLst>
              <a:ext uri="{FF2B5EF4-FFF2-40B4-BE49-F238E27FC236}">
                <a16:creationId xmlns:a16="http://schemas.microsoft.com/office/drawing/2014/main" id="{FDD244DC-86C1-65B0-34AA-5D28CC876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7" y="4760594"/>
            <a:ext cx="9610720" cy="805120"/>
          </a:xfrm>
          <a:prstGeom prst="rect">
            <a:avLst/>
          </a:prstGeom>
        </p:spPr>
      </p:pic>
      <p:pic>
        <p:nvPicPr>
          <p:cNvPr id="26" name="Paveikslėlis 25">
            <a:extLst>
              <a:ext uri="{FF2B5EF4-FFF2-40B4-BE49-F238E27FC236}">
                <a16:creationId xmlns:a16="http://schemas.microsoft.com/office/drawing/2014/main" id="{AE7817B8-8BB9-0B04-DA13-9959E9612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9" y="4760594"/>
            <a:ext cx="9610720" cy="805120"/>
          </a:xfrm>
          <a:prstGeom prst="rect">
            <a:avLst/>
          </a:prstGeom>
        </p:spPr>
      </p:pic>
      <p:pic>
        <p:nvPicPr>
          <p:cNvPr id="32" name="Paveikslėlis 31">
            <a:extLst>
              <a:ext uri="{FF2B5EF4-FFF2-40B4-BE49-F238E27FC236}">
                <a16:creationId xmlns:a16="http://schemas.microsoft.com/office/drawing/2014/main" id="{5355EA82-E9DA-270C-296F-52E44B312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7" y="3613822"/>
            <a:ext cx="9610720" cy="1023038"/>
          </a:xfrm>
          <a:prstGeom prst="rect">
            <a:avLst/>
          </a:prstGeom>
        </p:spPr>
      </p:pic>
      <p:pic>
        <p:nvPicPr>
          <p:cNvPr id="30" name="Paveikslėlis 29">
            <a:extLst>
              <a:ext uri="{FF2B5EF4-FFF2-40B4-BE49-F238E27FC236}">
                <a16:creationId xmlns:a16="http://schemas.microsoft.com/office/drawing/2014/main" id="{9FDBB888-20BC-9757-744E-B61A78DD4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38" y="3613822"/>
            <a:ext cx="9610720" cy="10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7EEA4CD-92BA-7F81-4953-F8417EF782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599DB0C-0F8C-EDD8-89C2-F35B6B3A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4" y="2563765"/>
            <a:ext cx="9592408" cy="80358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43DFEE5-1B3F-66C5-4F36-B8325305D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654" y="3475886"/>
            <a:ext cx="9592408" cy="99340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F7A00B9-39AD-4966-4B27-8F7534A87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8" y="3472986"/>
            <a:ext cx="9617128" cy="995968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9C9B0516-813C-9C43-DA8E-3F60E5EEA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269" y="4558491"/>
            <a:ext cx="9557792" cy="800685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4BB851E1-1CEA-2931-CC55-0E70F7169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653" y="4558491"/>
            <a:ext cx="9592408" cy="803585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29DFEC6-38C1-C4F4-BF2C-4EA5315E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991" y="2563764"/>
            <a:ext cx="9592408" cy="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3AD89-3556-E02B-1A2E-953D9332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2675"/>
            <a:ext cx="12191995" cy="6857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99229-44D4-585A-7FDB-F5E37F1B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3559" y="2349532"/>
            <a:ext cx="2541794" cy="2730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BE701-ADD1-A902-9360-AD6DC7B8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5501" y="2352142"/>
            <a:ext cx="2541793" cy="2714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6CCF9-68D9-C4B9-7C44-57A7DC64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442" y="2368574"/>
            <a:ext cx="2541793" cy="2714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C77088-9A2A-2468-A665-1642EB4B6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3559" y="2349531"/>
            <a:ext cx="2541794" cy="2730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61328E-D3EF-BF47-CC09-8EADFF2F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940" y="2349531"/>
            <a:ext cx="2536915" cy="2714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BCB161-5034-D00C-5806-589840E80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9882" y="2365963"/>
            <a:ext cx="2536915" cy="2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7EEA4CD-92BA-7F81-4953-F8417EF782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599DB0C-0F8C-EDD8-89C2-F35B6B3A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9" y="2563765"/>
            <a:ext cx="9592397" cy="80358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43DFEE5-1B3F-66C5-4F36-B8325305D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479" y="3490651"/>
            <a:ext cx="9571519" cy="801836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F7A00B9-39AD-4966-4B27-8F7534A8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124" y="3490651"/>
            <a:ext cx="9592397" cy="803585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9C9B0516-813C-9C43-DA8E-3F60E5EEA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837" y="4393723"/>
            <a:ext cx="9557780" cy="80068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4BB851E1-1CEA-2931-CC55-0E70F7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479" y="4390823"/>
            <a:ext cx="9592397" cy="803584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29DFEC6-38C1-C4F4-BF2C-4EA5315E5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8" y="2563765"/>
            <a:ext cx="9592397" cy="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8C6ED0A-D8B5-5CE8-E8F4-D3049BDD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Paveikslėlis 6" descr="Paveikslėlis, kuriame yra tekstas, apranga, vyras, ekrano kopija&#10;&#10;Automatiškai sugeneruotas aprašymas">
            <a:extLst>
              <a:ext uri="{FF2B5EF4-FFF2-40B4-BE49-F238E27FC236}">
                <a16:creationId xmlns:a16="http://schemas.microsoft.com/office/drawing/2014/main" id="{540B268A-D37A-060C-198B-2A7990D03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A00ADEC-E4B8-C5E7-DACD-C50DB5029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455"/>
            <a:ext cx="10515600" cy="3236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Теперь вы знаете о потенциальной опасности ядерной или радиологической аварии, о возможных последствиях этих аварий для здоровья и жизни</a:t>
            </a:r>
            <a:r>
              <a:rPr lang="lt-LT" sz="1800" dirty="0"/>
              <a:t> </a:t>
            </a:r>
            <a:r>
              <a:rPr lang="ru-RU" sz="1800" dirty="0"/>
              <a:t>людей, находящихся в опасной зоне, имущества и окружающей среды, а также о необходимых действиях, которые следует предпринять в случае аварии.</a:t>
            </a:r>
            <a:endParaRPr lang="lt-LT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7D633-9B55-695F-B09A-5ED0A7AD9F43}"/>
              </a:ext>
            </a:extLst>
          </p:cNvPr>
          <p:cNvSpPr txBox="1"/>
          <p:nvPr/>
        </p:nvSpPr>
        <p:spPr>
          <a:xfrm>
            <a:off x="3048338" y="256802"/>
            <a:ext cx="609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5400" b="1" i="0" dirty="0">
                <a:solidFill>
                  <a:srgbClr val="050505"/>
                </a:solidFill>
                <a:effectLst/>
                <a:latin typeface="+mj-lt"/>
              </a:rPr>
              <a:t>Поздравляем!</a:t>
            </a:r>
            <a:endParaRPr lang="lt-LT" sz="5400" b="1" i="0" dirty="0">
              <a:solidFill>
                <a:srgbClr val="050505"/>
              </a:solidFill>
              <a:effectLst/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E537E5-7085-E51C-FEAE-A3715BDD4F54}"/>
              </a:ext>
            </a:extLst>
          </p:cNvPr>
          <p:cNvGrpSpPr/>
          <p:nvPr/>
        </p:nvGrpSpPr>
        <p:grpSpPr>
          <a:xfrm>
            <a:off x="345417" y="3481318"/>
            <a:ext cx="2439496" cy="3231062"/>
            <a:chOff x="183576" y="3481318"/>
            <a:chExt cx="2439496" cy="3231062"/>
          </a:xfrm>
        </p:grpSpPr>
        <p:pic>
          <p:nvPicPr>
            <p:cNvPr id="6" name="Picture 5" descr="A red and white emblem with an axe and a red shield&#10;&#10;Description automatically generated">
              <a:extLst>
                <a:ext uri="{FF2B5EF4-FFF2-40B4-BE49-F238E27FC236}">
                  <a16:creationId xmlns:a16="http://schemas.microsoft.com/office/drawing/2014/main" id="{CE5467E0-FFAB-8A41-2E75-C4627BC44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22" y="3481318"/>
              <a:ext cx="873927" cy="80703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BECE027-551B-CE1E-6FE3-E0DDBCE8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277" y="4525169"/>
              <a:ext cx="552523" cy="69666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8D459DD-C958-A143-0DEA-B955796E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7262" y="5418792"/>
              <a:ext cx="586551" cy="657341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8FFA202-48A8-4EF9-E2E9-D64FDF19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576" y="6224482"/>
              <a:ext cx="2439496" cy="48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8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sirinktinis 1">
      <a:majorFont>
        <a:latin typeface="Switzer"/>
        <a:ea typeface=""/>
        <a:cs typeface=""/>
      </a:majorFont>
      <a:minorFont>
        <a:latin typeface="Switz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60F91A03F2A2FF4AAF399584073C4164" ma:contentTypeVersion="12" ma:contentTypeDescription="Kurkite naują dokumentą." ma:contentTypeScope="" ma:versionID="ac97793b1eb2cca05ffb02c857fef770">
  <xsd:schema xmlns:xsd="http://www.w3.org/2001/XMLSchema" xmlns:xs="http://www.w3.org/2001/XMLSchema" xmlns:p="http://schemas.microsoft.com/office/2006/metadata/properties" xmlns:ns2="df02ddeb-3bdf-4c2e-a9d2-4cd463114a75" xmlns:ns3="47f03760-ebff-411d-923c-67c2a7dfb1f0" targetNamespace="http://schemas.microsoft.com/office/2006/metadata/properties" ma:root="true" ma:fieldsID="7a785f8e1cbb520ebe8e5280cb638fca" ns2:_="" ns3:_="">
    <xsd:import namespace="df02ddeb-3bdf-4c2e-a9d2-4cd463114a75"/>
    <xsd:import namespace="47f03760-ebff-411d-923c-67c2a7dfb1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2ddeb-3bdf-4c2e-a9d2-4cd463114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Vaizdų žymės" ma:readOnly="false" ma:fieldId="{5cf76f15-5ced-4ddc-b409-7134ff3c332f}" ma:taxonomyMulti="true" ma:sspId="539bc6e2-b3e8-4bce-a27d-5351b96159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3760-ebff-411d-923c-67c2a7dfb1f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40b8c3f-4a64-422b-8153-9d94389c8ffa}" ma:internalName="TaxCatchAll" ma:showField="CatchAllData" ma:web="47f03760-ebff-411d-923c-67c2a7dfb1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15A462-5529-4B79-8E12-1F230FEA4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2ddeb-3bdf-4c2e-a9d2-4cd463114a75"/>
    <ds:schemaRef ds:uri="47f03760-ebff-411d-923c-67c2a7dfb1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A96213-C4A5-428A-A49F-1EA57FB29E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3788</Words>
  <Application>Microsoft Office PowerPoint</Application>
  <PresentationFormat>Widescreen</PresentationFormat>
  <Paragraphs>227</Paragraphs>
  <Slides>94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Arial</vt:lpstr>
      <vt:lpstr>Switzer</vt:lpstr>
      <vt:lpstr>Office Theme</vt:lpstr>
      <vt:lpstr>Учебное пособие для учащихся 5-8 классов</vt:lpstr>
      <vt:lpstr>Типы ионизирующего излучения </vt:lpstr>
      <vt:lpstr>Типы ионизирующего излучения </vt:lpstr>
      <vt:lpstr>PowerPoint Presentation</vt:lpstr>
      <vt:lpstr>  Источники ионизирующего излучения и их практическое применение    </vt:lpstr>
      <vt:lpstr> Источники ионизирующего излучения и их практическое применение   </vt:lpstr>
      <vt:lpstr>Источники ионизирующего излучения и их практическое применение </vt:lpstr>
      <vt:lpstr> Источники ионизирующего излучения и их практическое применение   </vt:lpstr>
      <vt:lpstr> Источники ионизирующего излучения и их практическое применение   </vt:lpstr>
      <vt:lpstr>Источники ионизирующего излучения и их практическое применение </vt:lpstr>
      <vt:lpstr>Источники ионизирующего излучения и их практическое применение 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PowerPoint Presentation</vt:lpstr>
      <vt:lpstr>PowerPoint Presentation</vt:lpstr>
      <vt:lpstr>PowerPoint Presentation</vt:lpstr>
      <vt:lpstr>PowerPoint Presentation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Заброшенные радиоактивные источники. Что делать, если вы обнаружили заброшенный радиоактивный источник</vt:lpstr>
      <vt:lpstr>Радиационный фон в Литве   </vt:lpstr>
      <vt:lpstr>Радиационный фон в Литве </vt:lpstr>
      <vt:lpstr>Радиационный фон в Литве   </vt:lpstr>
      <vt:lpstr>Радиационный фон в Литве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  </vt:lpstr>
      <vt:lpstr>Ядерные или радиологические аварии </vt:lpstr>
      <vt:lpstr>Ядерные или радиологические аварии </vt:lpstr>
      <vt:lpstr>Ядерные или радиологические аварии </vt:lpstr>
      <vt:lpstr>Ядерные или радиологические аварии </vt:lpstr>
      <vt:lpstr>Подготовка эвакуационного рюкзака</vt:lpstr>
      <vt:lpstr>Подготовка эвакуационного рюкзака</vt:lpstr>
      <vt:lpstr>Подготовка эвакуационного рюкзака  </vt:lpstr>
      <vt:lpstr>Подготовка эвакуационного рюкзака  </vt:lpstr>
      <vt:lpstr>Подготовка эвакуационного рюкзака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Подготовка эвакуационного рюкзака  </vt:lpstr>
      <vt:lpstr>Защитные мероприятия для населения во время ядерной аварии (I)</vt:lpstr>
      <vt:lpstr>Защитные мероприятия для населения во время ядерной аварии (I)</vt:lpstr>
      <vt:lpstr>Защитные мероприятия для населения во время ядерной аварии (I)</vt:lpstr>
      <vt:lpstr>Защитные мероприятия для населения во время ядерной аварии (I)</vt:lpstr>
      <vt:lpstr>Защитные мероприятия для населения во время ядерной аварии (I)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(II)</vt:lpstr>
      <vt:lpstr>Защитные мероприятия для населения во время ядерной аварии (III)</vt:lpstr>
      <vt:lpstr>Защитные мероприятия для населения во время ядерной аварии (III)</vt:lpstr>
      <vt:lpstr>Защитные мероприятия для населения во время ядерной аварии (III)</vt:lpstr>
      <vt:lpstr>Сигналы гражданской защиты</vt:lpstr>
      <vt:lpstr>Сигналы гражданской защиты</vt:lpstr>
      <vt:lpstr>Сигналы гражданской защиты</vt:lpstr>
      <vt:lpstr>Сигналы гражданской защиты</vt:lpstr>
      <vt:lpstr>Сигналы гражданской защиты</vt:lpstr>
      <vt:lpstr>Сигналы гражданской защиты </vt:lpstr>
      <vt:lpstr>Сигналы гражданской защиты </vt:lpstr>
      <vt:lpstr>Сигналы гражданской защиты </vt:lpstr>
      <vt:lpstr>Сигналы гражданской защиты </vt:lpstr>
      <vt:lpstr>Сигналы гражданской защиты </vt:lpstr>
      <vt:lpstr>Сигналы гражданской защиты </vt:lpstr>
      <vt:lpstr>Сигналы гражданской защиты</vt:lpstr>
      <vt:lpstr>Настройка телефона для получения предупреждения населения по мобильному телефону</vt:lpstr>
      <vt:lpstr>Настройка телефона для получения предупреждения населения по мобильному телефону</vt:lpstr>
      <vt:lpstr>  Настройка телефона для получения предупреждения населения по мобильному телефону  </vt:lpstr>
      <vt:lpstr>PowerPoint Presentation</vt:lpstr>
      <vt:lpstr>PowerPoint Presentation</vt:lpstr>
      <vt:lpstr>PowerPoint Presentation</vt:lpstr>
      <vt:lpstr>PowerPoint Presentation</vt:lpstr>
      <vt:lpstr>Блокирование щитовидной железы йодом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Rugile Grigaitė</dc:creator>
  <cp:lastModifiedBy>Tatjana Milkamanovič</cp:lastModifiedBy>
  <cp:revision>68</cp:revision>
  <dcterms:created xsi:type="dcterms:W3CDTF">2023-11-02T13:32:36Z</dcterms:created>
  <dcterms:modified xsi:type="dcterms:W3CDTF">2024-09-16T08:27:00Z</dcterms:modified>
</cp:coreProperties>
</file>