
<file path=[Content_Types].xml><?xml version="1.0" encoding="utf-8"?>
<Types xmlns="http://schemas.openxmlformats.org/package/2006/content-types">
  <Default Extension="gif" ContentType="image/gif"/>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443" r:id="rId71"/>
    <p:sldId id="325" r:id="rId72"/>
    <p:sldId id="326" r:id="rId73"/>
    <p:sldId id="327" r:id="rId74"/>
    <p:sldId id="328" r:id="rId75"/>
    <p:sldId id="329" r:id="rId76"/>
    <p:sldId id="330" r:id="rId77"/>
    <p:sldId id="442"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444" r:id="rId91"/>
    <p:sldId id="345" r:id="rId92"/>
    <p:sldId id="346" r:id="rId93"/>
    <p:sldId id="347" r:id="rId94"/>
    <p:sldId id="348" r:id="rId95"/>
  </p:sldIdLst>
  <p:sldSz cx="12192000" cy="6858000"/>
  <p:notesSz cx="7772400" cy="100584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70F2DB-7A9C-F871-5307-7A75B116A120}" name="Gabriela Chrypa" initials="GC" userId="S::gabriela.chrypa@kf.stud.vu.lt::768a4f40-3c6a-4828-890f-d38de1b70d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1" autoAdjust="0"/>
    <p:restoredTop sz="94660"/>
  </p:normalViewPr>
  <p:slideViewPr>
    <p:cSldViewPr snapToGrid="0">
      <p:cViewPr varScale="1">
        <p:scale>
          <a:sx n="59" d="100"/>
          <a:sy n="59" d="100"/>
        </p:scale>
        <p:origin x="948" y="5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0FC8D7CE-B8C1-44E3-8DE7-3A5FF7E5672A}"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27"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28"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965CE5A8-A324-4CE5-AE91-BDFA49C7AAB5}"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30"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3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32"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33"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2F9AB029-73BE-49E7-B9A2-D3869448634A}"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35"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36"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37"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38"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39"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40"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2D67D4DE-F9FC-4E05-B1F3-853866651E22}"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4E0F9FB9-155B-4093-8B34-8E4C7ABF07CC}"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47"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C86CB5C7-C595-4260-8CBB-4559C0524085}"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49"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B5544CEB-71A3-4996-BC2A-AEAA936C7E01}"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51"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52"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4E4E321E-4B26-4C05-A337-9A1677D70C2C}"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355D29C2-0F8F-4D42-986A-1AE4AB0A21F2}"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E51D446F-3EFF-4E2D-B065-48330F8182B3}"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56"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5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58"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CCA830F9-D317-4EE5-9043-1A44CF624870}"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18241649-1231-4DE2-9853-3024063BA2E0}"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6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2"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938DC6AD-0C72-4993-9D71-7F7832A3087C}"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6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6"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0C0D56D2-DD24-445A-AA11-75AF84FCDE6C}"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68"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9"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FFA1B0A8-C40B-4FD6-95BA-073895D8AA56}"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3"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4"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D9ABBCD4-E2CE-46FD-8884-703C9F6E5E05}"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76"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7"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8"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79"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80"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81"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ED7ABB5E-0B02-4ED4-A875-4A1BFAA3C105}"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A4A4-1574-948E-71AA-A132CF498CCD}"/>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ED721AB4-0D98-11F6-4810-DC17D67E4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EAABD523-D10A-79D1-D9ED-197C987572F6}"/>
              </a:ext>
            </a:extLst>
          </p:cNvPr>
          <p:cNvSpPr>
            <a:spLocks noGrp="1"/>
          </p:cNvSpPr>
          <p:nvPr>
            <p:ph type="dt" sz="half" idx="10"/>
          </p:nvPr>
        </p:nvSpPr>
        <p:spPr/>
        <p:txBody>
          <a:bodyPr/>
          <a:lstStyle/>
          <a:p>
            <a:fld id="{C18F5ABC-7C3F-4A0A-9632-96A58E2B2683}" type="datetimeFigureOut">
              <a:rPr lang="lt-LT" smtClean="0"/>
              <a:t>2024-09-16</a:t>
            </a:fld>
            <a:endParaRPr lang="lt-LT"/>
          </a:p>
        </p:txBody>
      </p:sp>
      <p:sp>
        <p:nvSpPr>
          <p:cNvPr id="5" name="Footer Placeholder 4">
            <a:extLst>
              <a:ext uri="{FF2B5EF4-FFF2-40B4-BE49-F238E27FC236}">
                <a16:creationId xmlns:a16="http://schemas.microsoft.com/office/drawing/2014/main" id="{3E1DD8E9-0587-E1B6-2C7C-A1369AD2471A}"/>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6AB31290-951F-793E-65D7-8136F4E85799}"/>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347284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8"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093AD597-0FBD-482A-90A3-6A9BF9B5FCB0}"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1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11"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92B871B-E10E-4C6C-A799-EC624341EB1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3D61E90E-40EB-4D3F-9E7E-8E34A90BFC8A}"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5C6AF3B9-48B3-453D-A86C-2B70CA2BD3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1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16"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17"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54DEB45C-1192-47D6-AEB0-85A331D24578}"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19"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20"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21"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16D1EAA-5929-45B8-9ADF-20E9B4E2E836}"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lt-LT" sz="1800" b="0" strike="noStrike" spc="-1">
              <a:solidFill>
                <a:srgbClr val="000000"/>
              </a:solidFill>
              <a:latin typeface="Switzer"/>
            </a:endParaRPr>
          </a:p>
        </p:txBody>
      </p:sp>
      <p:sp>
        <p:nvSpPr>
          <p:cNvPr id="2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25"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lt-LT" sz="2800" b="0" strike="noStrike" spc="-1">
              <a:solidFill>
                <a:srgbClr val="000000"/>
              </a:solidFill>
              <a:latin typeface="Switzer"/>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766C126-0B57-46D6-95F6-AF3A8D5ECBF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1709640"/>
            <a:ext cx="10515240" cy="2852280"/>
          </a:xfrm>
          <a:prstGeom prst="rect">
            <a:avLst/>
          </a:prstGeom>
          <a:noFill/>
          <a:ln w="0">
            <a:noFill/>
          </a:ln>
        </p:spPr>
        <p:txBody>
          <a:bodyPr anchor="b">
            <a:noAutofit/>
          </a:bodyPr>
          <a:lstStyle/>
          <a:p>
            <a:pPr>
              <a:lnSpc>
                <a:spcPct val="90000"/>
              </a:lnSpc>
              <a:buNone/>
            </a:pPr>
            <a:r>
              <a:rPr lang="en-US" sz="6000" b="0" strike="noStrike" spc="-1">
                <a:solidFill>
                  <a:srgbClr val="000000"/>
                </a:solidFill>
                <a:latin typeface="Switzer"/>
              </a:rPr>
              <a:t>Click to edit Master title style</a:t>
            </a:r>
            <a:endParaRPr lang="lt-LT" sz="6000" b="0" strike="noStrike" spc="-1">
              <a:solidFill>
                <a:srgbClr val="000000"/>
              </a:solidFill>
              <a:latin typeface="Switzer"/>
            </a:endParaRPr>
          </a:p>
        </p:txBody>
      </p:sp>
      <p:sp>
        <p:nvSpPr>
          <p:cNvPr id="6" name="PlaceHolder 2"/>
          <p:cNvSpPr>
            <a:spLocks noGrp="1"/>
          </p:cNvSpPr>
          <p:nvPr>
            <p:ph type="body"/>
          </p:nvPr>
        </p:nvSpPr>
        <p:spPr>
          <a:xfrm>
            <a:off x="831960" y="4589640"/>
            <a:ext cx="10515240" cy="1499760"/>
          </a:xfrm>
          <a:prstGeom prst="rect">
            <a:avLst/>
          </a:prstGeom>
          <a:noFill/>
          <a:ln w="0">
            <a:noFill/>
          </a:ln>
        </p:spPr>
        <p:txBody>
          <a:bodyPr anchor="t">
            <a:noAutofit/>
          </a:bodyPr>
          <a:lstStyle/>
          <a:p>
            <a:pPr>
              <a:lnSpc>
                <a:spcPct val="90000"/>
              </a:lnSpc>
              <a:spcBef>
                <a:spcPts val="1001"/>
              </a:spcBef>
              <a:buNone/>
              <a:tabLst>
                <a:tab pos="0" algn="l"/>
              </a:tabLst>
            </a:pPr>
            <a:r>
              <a:rPr lang="en-US" sz="2400" b="0" strike="noStrike" spc="-1">
                <a:solidFill>
                  <a:srgbClr val="8B8B8B"/>
                </a:solidFill>
                <a:latin typeface="Switzer"/>
              </a:rPr>
              <a:t>Click to edit Master text styles</a:t>
            </a:r>
            <a:endParaRPr lang="lt-LT" sz="2400" b="0" strike="noStrike" spc="-1">
              <a:solidFill>
                <a:srgbClr val="000000"/>
              </a:solidFill>
              <a:latin typeface="Switzer"/>
            </a:endParaRPr>
          </a:p>
        </p:txBody>
      </p:sp>
      <p:sp>
        <p:nvSpPr>
          <p:cNvPr id="2" name="PlaceHolder 3"/>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lang="lt-LT" sz="1200" b="0" strike="noStrike" spc="-1">
                <a:solidFill>
                  <a:srgbClr val="8B8B8B"/>
                </a:solidFill>
                <a:latin typeface="Switzer"/>
              </a:defRPr>
            </a:lvl1pPr>
          </a:lstStyle>
          <a:p>
            <a:pPr>
              <a:lnSpc>
                <a:spcPct val="100000"/>
              </a:lnSpc>
              <a:buNone/>
            </a:pPr>
            <a:r>
              <a:rPr lang="lt-LT" sz="1200" b="0" strike="noStrike" spc="-1">
                <a:solidFill>
                  <a:srgbClr val="8B8B8B"/>
                </a:solidFill>
                <a:latin typeface="Switzer"/>
              </a:rPr>
              <a:t>&lt;date/time&gt;</a:t>
            </a:r>
            <a:endParaRPr lang="en-US" sz="1200" b="0" strike="noStrike" spc="-1">
              <a:latin typeface="Times New Roman"/>
            </a:endParaRPr>
          </a:p>
        </p:txBody>
      </p:sp>
      <p:sp>
        <p:nvSpPr>
          <p:cNvPr id="3" name="PlaceHolder 4"/>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4" name="PlaceHolder 5"/>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lang="lt-LT" sz="1200" b="0" strike="noStrike" spc="-1">
                <a:solidFill>
                  <a:srgbClr val="8B8B8B"/>
                </a:solidFill>
                <a:latin typeface="Switzer"/>
              </a:defRPr>
            </a:lvl1pPr>
          </a:lstStyle>
          <a:p>
            <a:pPr algn="r">
              <a:lnSpc>
                <a:spcPct val="100000"/>
              </a:lnSpc>
              <a:buNone/>
            </a:pPr>
            <a:fld id="{E9C5BA44-5592-42AC-87E9-2F4D0EC71B0A}" type="slidenum">
              <a:rPr lang="lt-LT" sz="1200" b="0" strike="noStrike" spc="-1">
                <a:solidFill>
                  <a:srgbClr val="8B8B8B"/>
                </a:solidFill>
                <a:latin typeface="Switzer"/>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Switzer"/>
              </a:rPr>
              <a:t>Click to edit Master title style</a:t>
            </a:r>
            <a:endParaRPr lang="lt-LT" sz="4400" b="0" strike="noStrike" spc="-1">
              <a:solidFill>
                <a:srgbClr val="000000"/>
              </a:solidFill>
              <a:latin typeface="Switzer"/>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Switzer"/>
              </a:rPr>
              <a:t>Click to edit Master text styles</a:t>
            </a:r>
            <a:endParaRPr lang="lt-LT" sz="2800" b="0" strike="noStrike" spc="-1">
              <a:solidFill>
                <a:srgbClr val="000000"/>
              </a:solidFill>
              <a:latin typeface="Switzer"/>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Switzer"/>
              </a:rPr>
              <a:t>Second level</a:t>
            </a:r>
            <a:endParaRPr lang="lt-LT" sz="2400" b="0" strike="noStrike" spc="-1">
              <a:solidFill>
                <a:srgbClr val="000000"/>
              </a:solidFill>
              <a:latin typeface="Switzer"/>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Switzer"/>
              </a:rPr>
              <a:t>Third level</a:t>
            </a:r>
            <a:endParaRPr lang="lt-LT" sz="2000" b="0" strike="noStrike" spc="-1">
              <a:solidFill>
                <a:srgbClr val="000000"/>
              </a:solidFill>
              <a:latin typeface="Switzer"/>
            </a:endParaRP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Switzer"/>
              </a:rPr>
              <a:t>Fourth level</a:t>
            </a:r>
            <a:endParaRPr lang="lt-LT" sz="1800" b="0" strike="noStrike" spc="-1">
              <a:solidFill>
                <a:srgbClr val="000000"/>
              </a:solidFill>
              <a:latin typeface="Switzer"/>
            </a:endParaRP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Switzer"/>
              </a:rPr>
              <a:t>Fifth level</a:t>
            </a:r>
            <a:endParaRPr lang="lt-LT" sz="1800" b="0" strike="noStrike" spc="-1">
              <a:solidFill>
                <a:srgbClr val="000000"/>
              </a:solidFill>
              <a:latin typeface="Switzer"/>
            </a:endParaRPr>
          </a:p>
        </p:txBody>
      </p:sp>
      <p:sp>
        <p:nvSpPr>
          <p:cNvPr id="43"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lang="lt-LT" sz="1200" b="0" strike="noStrike" spc="-1">
                <a:solidFill>
                  <a:srgbClr val="8B8B8B"/>
                </a:solidFill>
                <a:latin typeface="Switzer"/>
              </a:defRPr>
            </a:lvl1pPr>
          </a:lstStyle>
          <a:p>
            <a:pPr>
              <a:lnSpc>
                <a:spcPct val="100000"/>
              </a:lnSpc>
              <a:buNone/>
            </a:pPr>
            <a:r>
              <a:rPr lang="lt-LT" sz="1200" b="0" strike="noStrike" spc="-1">
                <a:solidFill>
                  <a:srgbClr val="8B8B8B"/>
                </a:solidFill>
                <a:latin typeface="Switzer"/>
              </a:rPr>
              <a:t>&lt;date/time&gt;</a:t>
            </a:r>
            <a:endParaRPr lang="en-US" sz="1200" b="0" strike="noStrike" spc="-1">
              <a:latin typeface="Times New Roman"/>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lang="lt-LT" sz="1200" b="0" strike="noStrike" spc="-1">
                <a:solidFill>
                  <a:srgbClr val="8B8B8B"/>
                </a:solidFill>
                <a:latin typeface="Switzer"/>
              </a:defRPr>
            </a:lvl1pPr>
          </a:lstStyle>
          <a:p>
            <a:pPr algn="r">
              <a:lnSpc>
                <a:spcPct val="100000"/>
              </a:lnSpc>
              <a:buNone/>
            </a:pPr>
            <a:fld id="{34AA1390-1B3A-4116-9E39-07691275C02B}" type="slidenum">
              <a:rPr lang="lt-LT" sz="1200" b="0" strike="noStrike" spc="-1">
                <a:solidFill>
                  <a:srgbClr val="8B8B8B"/>
                </a:solidFill>
                <a:latin typeface="Switzer"/>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rsc.lrv.lt/"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lt72.lt/"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9.wav"/><Relationship Id="rId1" Type="http://schemas.openxmlformats.org/officeDocument/2006/relationships/audio" Target="NULL" TargetMode="External"/><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2" Type="http://schemas.openxmlformats.org/officeDocument/2006/relationships/hyperlink" Target="file:///\\centriukas\SSD\OneDrive%20-%20UAB%20Learnkey\VPAGD-avarija-AstravoAE\Grotuvas\5kl-8kl_PL\www.lt72.lt"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lt72.lt/"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8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9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4.gif"/><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831960" y="1710720"/>
            <a:ext cx="10515240" cy="1851120"/>
          </a:xfrm>
          <a:prstGeom prst="rect">
            <a:avLst/>
          </a:prstGeom>
          <a:noFill/>
          <a:ln w="0">
            <a:noFill/>
          </a:ln>
        </p:spPr>
        <p:txBody>
          <a:bodyPr anchor="b">
            <a:noAutofit/>
          </a:bodyPr>
          <a:lstStyle/>
          <a:p>
            <a:pPr>
              <a:lnSpc>
                <a:spcPct val="90000"/>
              </a:lnSpc>
              <a:buNone/>
            </a:pPr>
            <a:r>
              <a:rPr lang="pl-PL" sz="6000" b="0" strike="noStrike" spc="-1">
                <a:solidFill>
                  <a:srgbClr val="000000"/>
                </a:solidFill>
                <a:latin typeface="Switzer"/>
              </a:rPr>
              <a:t>Materiały dydaktyczne dla uczniów klas 5-8</a:t>
            </a:r>
            <a:endParaRPr lang="lt-LT" sz="6000" b="0" strike="noStrike" spc="-1">
              <a:solidFill>
                <a:srgbClr val="000000"/>
              </a:solidFill>
              <a:latin typeface="Switzer"/>
            </a:endParaRPr>
          </a:p>
        </p:txBody>
      </p:sp>
      <p:sp>
        <p:nvSpPr>
          <p:cNvPr id="83" name="PlaceHolder 2"/>
          <p:cNvSpPr>
            <a:spLocks noGrp="1"/>
          </p:cNvSpPr>
          <p:nvPr>
            <p:ph/>
          </p:nvPr>
        </p:nvSpPr>
        <p:spPr>
          <a:xfrm>
            <a:off x="879120" y="3571200"/>
            <a:ext cx="10515240" cy="945000"/>
          </a:xfrm>
          <a:prstGeom prst="rect">
            <a:avLst/>
          </a:prstGeom>
          <a:noFill/>
          <a:ln w="0">
            <a:noFill/>
          </a:ln>
        </p:spPr>
        <p:txBody>
          <a:bodyPr anchor="t">
            <a:noAutofit/>
          </a:bodyPr>
          <a:lstStyle/>
          <a:p>
            <a:pPr>
              <a:lnSpc>
                <a:spcPct val="90000"/>
              </a:lnSpc>
              <a:spcBef>
                <a:spcPts val="1001"/>
              </a:spcBef>
              <a:buNone/>
              <a:tabLst>
                <a:tab pos="0" algn="l"/>
              </a:tabLst>
            </a:pPr>
            <a:r>
              <a:rPr lang="pl-PL" sz="2400" b="0" strike="noStrike" spc="-1" dirty="0">
                <a:solidFill>
                  <a:srgbClr val="8B8B8B"/>
                </a:solidFill>
                <a:latin typeface="Switzer"/>
              </a:rPr>
              <a:t>Klasy 5-8</a:t>
            </a:r>
            <a:endParaRPr lang="pl-PL" sz="2400" b="0" strike="noStrike" spc="-1" dirty="0">
              <a:solidFill>
                <a:srgbClr val="000000"/>
              </a:solidFill>
              <a:latin typeface="Switzer"/>
            </a:endParaRPr>
          </a:p>
        </p:txBody>
      </p:sp>
      <p:grpSp>
        <p:nvGrpSpPr>
          <p:cNvPr id="84" name="Group 16"/>
          <p:cNvGrpSpPr/>
          <p:nvPr/>
        </p:nvGrpSpPr>
        <p:grpSpPr>
          <a:xfrm>
            <a:off x="1009080" y="4633200"/>
            <a:ext cx="10385280" cy="1575360"/>
            <a:chOff x="1009080" y="4633200"/>
            <a:chExt cx="10385280" cy="1575360"/>
          </a:xfrm>
        </p:grpSpPr>
        <p:pic>
          <p:nvPicPr>
            <p:cNvPr id="85" name="Picture 4" descr="A red and white emblem with an axe and a red shield&#10;&#10;Description automatically generated"/>
            <p:cNvPicPr/>
            <p:nvPr/>
          </p:nvPicPr>
          <p:blipFill>
            <a:blip r:embed="rId2"/>
            <a:stretch/>
          </p:blipFill>
          <p:spPr>
            <a:xfrm>
              <a:off x="2944440" y="4633200"/>
              <a:ext cx="1706040" cy="1575360"/>
            </a:xfrm>
            <a:prstGeom prst="rect">
              <a:avLst/>
            </a:prstGeom>
            <a:ln w="0">
              <a:noFill/>
            </a:ln>
          </p:spPr>
        </p:pic>
        <p:pic>
          <p:nvPicPr>
            <p:cNvPr id="86" name="Graphic 6"/>
            <p:cNvPicPr/>
            <p:nvPr/>
          </p:nvPicPr>
          <p:blipFill>
            <a:blip r:embed="rId3"/>
            <a:stretch/>
          </p:blipFill>
          <p:spPr>
            <a:xfrm>
              <a:off x="1009080" y="4740840"/>
              <a:ext cx="1078560" cy="1360080"/>
            </a:xfrm>
            <a:prstGeom prst="rect">
              <a:avLst/>
            </a:prstGeom>
            <a:ln w="0">
              <a:noFill/>
            </a:ln>
          </p:spPr>
        </p:pic>
        <p:pic>
          <p:nvPicPr>
            <p:cNvPr id="87" name="Graphic 9"/>
            <p:cNvPicPr/>
            <p:nvPr/>
          </p:nvPicPr>
          <p:blipFill>
            <a:blip r:embed="rId4"/>
            <a:stretch/>
          </p:blipFill>
          <p:spPr>
            <a:xfrm>
              <a:off x="5506920" y="4779360"/>
              <a:ext cx="1144800" cy="1283040"/>
            </a:xfrm>
            <a:prstGeom prst="rect">
              <a:avLst/>
            </a:prstGeom>
            <a:ln w="0">
              <a:noFill/>
            </a:ln>
          </p:spPr>
        </p:pic>
        <p:pic>
          <p:nvPicPr>
            <p:cNvPr id="88" name="Graphic 13"/>
            <p:cNvPicPr/>
            <p:nvPr/>
          </p:nvPicPr>
          <p:blipFill>
            <a:blip r:embed="rId5"/>
            <a:stretch/>
          </p:blipFill>
          <p:spPr>
            <a:xfrm>
              <a:off x="7508520" y="5032440"/>
              <a:ext cx="3885840" cy="776880"/>
            </a:xfrm>
            <a:prstGeom prst="rect">
              <a:avLst/>
            </a:prstGeom>
            <a:ln w="0">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7" name="Paveikslėlis 6" descr="Paveikslėlis, kuriame yra bestuburis gyvūnas&#10;&#10;Automatiškai sugeneruotas aprašymas"/>
          <p:cNvPicPr/>
          <p:nvPr/>
        </p:nvPicPr>
        <p:blipFill>
          <a:blip r:embed="rId2"/>
          <a:stretch/>
        </p:blipFill>
        <p:spPr>
          <a:xfrm>
            <a:off x="786960" y="2135160"/>
            <a:ext cx="4408200" cy="2479680"/>
          </a:xfrm>
          <a:prstGeom prst="rect">
            <a:avLst/>
          </a:prstGeom>
          <a:ln w="0">
            <a:noFill/>
          </a:ln>
        </p:spPr>
      </p:pic>
      <p:sp>
        <p:nvSpPr>
          <p:cNvPr id="138" name="PlaceHolder 1"/>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Promieniowanie jonizujące jest również wykorzystywane w rolnictwie, przemyśle i nauce.</a:t>
            </a:r>
            <a:endParaRPr lang="lt-LT" sz="2000" b="0" strike="noStrike" spc="-1" dirty="0">
              <a:solidFill>
                <a:srgbClr val="000000"/>
              </a:solidFill>
              <a:latin typeface="Switzer"/>
            </a:endParaRPr>
          </a:p>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Nasiona roślin wystawione na działanie promieniowania zabijają bakterie. Oprócz wzmacniania roślin, promieniowanie może być wykorzystywane do kontrolowania populacji owadów, ograniczając użycie niebezpiecznych pestycydów.</a:t>
            </a:r>
            <a:endParaRPr lang="lt-LT" sz="2000" b="0" strike="noStrike" spc="-1" dirty="0">
              <a:solidFill>
                <a:srgbClr val="000000"/>
              </a:solidFill>
              <a:latin typeface="Switzer"/>
            </a:endParaRPr>
          </a:p>
        </p:txBody>
      </p:sp>
      <p:grpSp>
        <p:nvGrpSpPr>
          <p:cNvPr id="139" name="Group 18"/>
          <p:cNvGrpSpPr/>
          <p:nvPr/>
        </p:nvGrpSpPr>
        <p:grpSpPr>
          <a:xfrm>
            <a:off x="-5040" y="6738120"/>
            <a:ext cx="12206880" cy="123120"/>
            <a:chOff x="-5040" y="6738120"/>
            <a:chExt cx="12206880" cy="123120"/>
          </a:xfrm>
        </p:grpSpPr>
        <p:sp>
          <p:nvSpPr>
            <p:cNvPr id="140" name="Rectangle 19"/>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41" name="Rectangle 20"/>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142"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pl-PL" sz="3200" b="1" strike="noStrike" spc="-1">
                <a:solidFill>
                  <a:srgbClr val="000000"/>
                </a:solidFill>
                <a:latin typeface="Switzer"/>
              </a:rPr>
              <a:t>Źródła promieniowania jonizującego i ich zastosowania w praktyce </a:t>
            </a:r>
            <a:endParaRPr lang="en-US" sz="32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pl-PL" sz="3200" b="1" strike="noStrike" spc="-1">
                <a:solidFill>
                  <a:srgbClr val="000000"/>
                </a:solidFill>
                <a:latin typeface="Switzer"/>
              </a:rPr>
              <a:t>Źródła promieniowania jonizującego i ich zastosowania w praktyce </a:t>
            </a:r>
            <a:endParaRPr lang="lt-LT" sz="3200" b="0" strike="noStrike" spc="-1">
              <a:solidFill>
                <a:srgbClr val="000000"/>
              </a:solidFill>
              <a:latin typeface="Switzer"/>
            </a:endParaRPr>
          </a:p>
        </p:txBody>
      </p:sp>
      <p:pic>
        <p:nvPicPr>
          <p:cNvPr id="144" name="Paveikslėlis 4" descr="Paveikslėlis, kuriame yra ekrano kopija&#10;&#10;Automatiškai sugeneruotas aprašymas"/>
          <p:cNvPicPr/>
          <p:nvPr/>
        </p:nvPicPr>
        <p:blipFill>
          <a:blip r:embed="rId2"/>
          <a:stretch/>
        </p:blipFill>
        <p:spPr>
          <a:xfrm>
            <a:off x="786960" y="2135160"/>
            <a:ext cx="4408200" cy="2479680"/>
          </a:xfrm>
          <a:prstGeom prst="rect">
            <a:avLst/>
          </a:prstGeom>
          <a:ln w="0">
            <a:noFill/>
          </a:ln>
        </p:spPr>
      </p:pic>
      <p:sp>
        <p:nvSpPr>
          <p:cNvPr id="145"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W przemyśle, od przyrządów do pomiaru gęstości w budownictwie drogowym po przyrządy do pomiaru poziomu wypełnienia materiałem.</a:t>
            </a:r>
            <a:endParaRPr lang="lt-LT" sz="2000" b="0" strike="noStrike" spc="-1" dirty="0">
              <a:solidFill>
                <a:srgbClr val="000000"/>
              </a:solidFill>
              <a:latin typeface="Switzer"/>
            </a:endParaRPr>
          </a:p>
        </p:txBody>
      </p:sp>
      <p:grpSp>
        <p:nvGrpSpPr>
          <p:cNvPr id="146" name="Group 16"/>
          <p:cNvGrpSpPr/>
          <p:nvPr/>
        </p:nvGrpSpPr>
        <p:grpSpPr>
          <a:xfrm>
            <a:off x="-5040" y="6738120"/>
            <a:ext cx="12206880" cy="123120"/>
            <a:chOff x="-5040" y="6738120"/>
            <a:chExt cx="12206880" cy="123120"/>
          </a:xfrm>
        </p:grpSpPr>
        <p:sp>
          <p:nvSpPr>
            <p:cNvPr id="147"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48"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pl-PL" sz="3200" b="1" strike="noStrike" spc="-1">
                <a:solidFill>
                  <a:srgbClr val="000000"/>
                </a:solidFill>
                <a:latin typeface="Switzer"/>
              </a:rPr>
              <a:t>Źródła promieniowania jonizującego i ich zastosowania w praktyce </a:t>
            </a:r>
            <a:endParaRPr lang="lt-LT" sz="3200" b="0" strike="noStrike" spc="-1">
              <a:solidFill>
                <a:srgbClr val="000000"/>
              </a:solidFill>
              <a:latin typeface="Switzer"/>
            </a:endParaRPr>
          </a:p>
        </p:txBody>
      </p:sp>
      <p:pic>
        <p:nvPicPr>
          <p:cNvPr id="150" name="Paveikslėlis 4" descr="Paveikslėlis, kuriame yra simbolis, Grafika, ekrano kopija, dizainas&#10;&#10;Automatiškai sugeneruotas aprašymas"/>
          <p:cNvPicPr/>
          <p:nvPr/>
        </p:nvPicPr>
        <p:blipFill>
          <a:blip r:embed="rId2"/>
          <a:stretch/>
        </p:blipFill>
        <p:spPr>
          <a:xfrm>
            <a:off x="786960" y="2135160"/>
            <a:ext cx="4408200" cy="2479680"/>
          </a:xfrm>
          <a:prstGeom prst="rect">
            <a:avLst/>
          </a:prstGeom>
          <a:ln w="0">
            <a:noFill/>
          </a:ln>
        </p:spPr>
      </p:pic>
      <p:sp>
        <p:nvSpPr>
          <p:cNvPr id="151" name="PlaceHolder 2"/>
          <p:cNvSpPr>
            <a:spLocks noGrp="1"/>
          </p:cNvSpPr>
          <p:nvPr>
            <p:ph/>
          </p:nvPr>
        </p:nvSpPr>
        <p:spPr>
          <a:xfrm>
            <a:off x="6103800" y="2533320"/>
            <a:ext cx="5218920" cy="3447720"/>
          </a:xfrm>
          <a:prstGeom prst="rect">
            <a:avLst/>
          </a:prstGeom>
          <a:noFill/>
          <a:ln w="0">
            <a:noFill/>
          </a:ln>
        </p:spPr>
        <p:txBody>
          <a:bodyPr anchor="t">
            <a:normAutofit fontScale="96000"/>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Instytucje naukowe wykorzystują promieniowanie jonizujące w badaniach laboratoryjnych i eksperymentalnych. Na przykład promieniowanie jonizujące pomogło nam dowiedzieć się więcej o rodzajach gleby potrzebnych różnym roślinom, wielkości nowo odkrytych terenów roponośnych i zmianach prądów oceanicznych. Ponadto naukowcy wykorzystują niskoenergetyczne źródła promieniotwórcze w chromatografii gazowej do oznaczania składników produktów naftowych.</a:t>
            </a:r>
            <a:endParaRPr lang="lt-LT" sz="2000" b="0" strike="noStrike" spc="-1" dirty="0">
              <a:solidFill>
                <a:srgbClr val="000000"/>
              </a:solidFill>
              <a:latin typeface="Switzer"/>
            </a:endParaRPr>
          </a:p>
        </p:txBody>
      </p:sp>
      <p:grpSp>
        <p:nvGrpSpPr>
          <p:cNvPr id="152" name="Group 16"/>
          <p:cNvGrpSpPr/>
          <p:nvPr/>
        </p:nvGrpSpPr>
        <p:grpSpPr>
          <a:xfrm>
            <a:off x="-5040" y="6738120"/>
            <a:ext cx="12206880" cy="123120"/>
            <a:chOff x="-5040" y="6738120"/>
            <a:chExt cx="12206880" cy="123120"/>
          </a:xfrm>
        </p:grpSpPr>
        <p:sp>
          <p:nvSpPr>
            <p:cNvPr id="153"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54"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6095880" y="1051920"/>
            <a:ext cx="5398920" cy="1325160"/>
          </a:xfrm>
          <a:prstGeom prst="rect">
            <a:avLst/>
          </a:prstGeom>
          <a:noFill/>
          <a:ln w="0">
            <a:noFill/>
          </a:ln>
        </p:spPr>
        <p:txBody>
          <a:bodyPr anchor="ctr">
            <a:noAutofit/>
          </a:bodyPr>
          <a:lstStyle/>
          <a:p>
            <a:pPr>
              <a:lnSpc>
                <a:spcPct val="90000"/>
              </a:lnSpc>
              <a:buNone/>
            </a:pPr>
            <a:br>
              <a:rPr sz="2400" dirty="0"/>
            </a:br>
            <a:r>
              <a:rPr lang="pl-PL" sz="2400" b="1" strike="noStrike" spc="-1" dirty="0">
                <a:solidFill>
                  <a:srgbClr val="000000"/>
                </a:solidFill>
                <a:latin typeface="Switzer"/>
              </a:rPr>
              <a:t>Porzucone źródła promieniotwórcze. Jak się zachowywać po znalezieniu porzuconego źródła promieniotwórczego</a:t>
            </a:r>
            <a:br>
              <a:rPr sz="2400" dirty="0"/>
            </a:br>
            <a:br>
              <a:rPr sz="2400" dirty="0"/>
            </a:br>
            <a:endParaRPr lang="lt-LT" sz="2400" b="0" strike="noStrike" spc="-1" dirty="0">
              <a:solidFill>
                <a:srgbClr val="000000"/>
              </a:solidFill>
              <a:latin typeface="Switzer"/>
            </a:endParaRPr>
          </a:p>
        </p:txBody>
      </p:sp>
      <p:sp>
        <p:nvSpPr>
          <p:cNvPr id="156" name="PlaceHolder 2"/>
          <p:cNvSpPr>
            <a:spLocks noGrp="1"/>
          </p:cNvSpPr>
          <p:nvPr>
            <p:ph/>
          </p:nvPr>
        </p:nvSpPr>
        <p:spPr>
          <a:xfrm>
            <a:off x="6095880" y="2664000"/>
            <a:ext cx="5257440" cy="3946680"/>
          </a:xfrm>
          <a:prstGeom prst="rect">
            <a:avLst/>
          </a:prstGeom>
          <a:noFill/>
          <a:ln w="0">
            <a:noFill/>
          </a:ln>
        </p:spPr>
        <p:txBody>
          <a:bodyPr anchor="t">
            <a:normAutofit fontScale="97000"/>
          </a:bodyPr>
          <a:lstStyle/>
          <a:p>
            <a:pPr>
              <a:lnSpc>
                <a:spcPct val="90000"/>
              </a:lnSpc>
              <a:spcBef>
                <a:spcPts val="1001"/>
              </a:spcBef>
              <a:buNone/>
              <a:tabLst>
                <a:tab pos="0" algn="l"/>
              </a:tabLst>
            </a:pPr>
            <a:r>
              <a:rPr lang="lt-LT" sz="1700" b="0" strike="noStrike" spc="-1" dirty="0">
                <a:solidFill>
                  <a:srgbClr val="000000"/>
                </a:solidFill>
                <a:latin typeface="Switzer"/>
              </a:rPr>
              <a:t>     </a:t>
            </a:r>
            <a:r>
              <a:rPr lang="pl-PL" sz="1700" b="0" strike="noStrike" spc="-1" dirty="0">
                <a:solidFill>
                  <a:srgbClr val="000000"/>
                </a:solidFill>
                <a:latin typeface="Switzer"/>
              </a:rPr>
              <a:t>Porzucone źródła promieniotwórcze to źródła promieniotwórcze lub przedmioty i rzeczy skażone materiałem promieniotwórczym, które nie znajdują się w specjalnie wyznaczonym miejscu, i których ochrona przed promieniowaniem nie jest gwarantowana. Porzucone źródła mogą stanowić zagrożenie dla ludzi i środowiska.</a:t>
            </a:r>
            <a:endParaRPr lang="lt-LT" sz="1700" b="0" strike="noStrike" spc="-1" dirty="0">
              <a:solidFill>
                <a:srgbClr val="000000"/>
              </a:solidFill>
              <a:latin typeface="Switzer"/>
            </a:endParaRPr>
          </a:p>
          <a:p>
            <a:pPr>
              <a:lnSpc>
                <a:spcPct val="90000"/>
              </a:lnSpc>
              <a:spcBef>
                <a:spcPts val="1001"/>
              </a:spcBef>
              <a:buNone/>
              <a:tabLst>
                <a:tab pos="0" algn="l"/>
              </a:tabLst>
            </a:pPr>
            <a:r>
              <a:rPr lang="lt-LT" sz="1700" b="0" strike="noStrike" spc="-1" dirty="0">
                <a:solidFill>
                  <a:srgbClr val="000000"/>
                </a:solidFill>
                <a:latin typeface="Switzer"/>
              </a:rPr>
              <a:t>     </a:t>
            </a:r>
            <a:r>
              <a:rPr lang="pl-PL" sz="1700" b="0" strike="noStrike" spc="-1" dirty="0">
                <a:solidFill>
                  <a:srgbClr val="000000"/>
                </a:solidFill>
                <a:latin typeface="Switzer"/>
              </a:rPr>
              <a:t>Jeśli znalezisko jest ciężkie i masywne oraz opatrzone znakiem ostrzegawczym przed promieniowaniem, istnieje duże prawdopodobieństwo, że jest to porzucone źródło promieniotwórcze.</a:t>
            </a:r>
            <a:endParaRPr lang="lt-LT" sz="1700" b="0" strike="noStrike" spc="-1" dirty="0">
              <a:solidFill>
                <a:srgbClr val="000000"/>
              </a:solidFill>
              <a:latin typeface="Switzer"/>
            </a:endParaRPr>
          </a:p>
          <a:p>
            <a:pPr>
              <a:lnSpc>
                <a:spcPct val="90000"/>
              </a:lnSpc>
              <a:spcBef>
                <a:spcPts val="1001"/>
              </a:spcBef>
              <a:buNone/>
              <a:tabLst>
                <a:tab pos="0" algn="l"/>
              </a:tabLst>
            </a:pPr>
            <a:r>
              <a:rPr lang="lt-LT" sz="1700" b="0" strike="noStrike" spc="-1" dirty="0">
                <a:solidFill>
                  <a:srgbClr val="000000"/>
                </a:solidFill>
                <a:latin typeface="Switzer"/>
              </a:rPr>
              <a:t>     </a:t>
            </a:r>
            <a:r>
              <a:rPr lang="pl-PL" sz="1700" b="0" strike="noStrike" spc="-1" dirty="0">
                <a:solidFill>
                  <a:srgbClr val="000000"/>
                </a:solidFill>
                <a:latin typeface="Switzer"/>
              </a:rPr>
              <a:t>W przypadku znalezienia porzuconego źródła promieniotwórczego lub podejrzenia, że emituje ono promieniowanie jonizujące, nie wolno go dotykać, ani uszkadzać.</a:t>
            </a:r>
            <a:endParaRPr lang="lt-LT" sz="1700" b="0" strike="noStrike" spc="-1" dirty="0">
              <a:solidFill>
                <a:srgbClr val="000000"/>
              </a:solidFill>
              <a:latin typeface="Switzer"/>
            </a:endParaRPr>
          </a:p>
          <a:p>
            <a:pPr>
              <a:lnSpc>
                <a:spcPct val="90000"/>
              </a:lnSpc>
              <a:spcBef>
                <a:spcPts val="1001"/>
              </a:spcBef>
              <a:buNone/>
              <a:tabLst>
                <a:tab pos="0" algn="l"/>
              </a:tabLst>
            </a:pPr>
            <a:endParaRPr lang="lt-LT" sz="1700" b="0" strike="noStrike" spc="-1" dirty="0">
              <a:solidFill>
                <a:srgbClr val="000000"/>
              </a:solidFill>
              <a:latin typeface="Switzer"/>
            </a:endParaRPr>
          </a:p>
        </p:txBody>
      </p:sp>
      <p:pic>
        <p:nvPicPr>
          <p:cNvPr id="157" name="Paveikslėlis 4" descr="Paveikslėlis, kuriame yra geltonas, Grafika, logotipas, simbolis&#10;&#10;Automatiškai sugeneruotas aprašymas"/>
          <p:cNvPicPr/>
          <p:nvPr/>
        </p:nvPicPr>
        <p:blipFill>
          <a:blip r:embed="rId2"/>
          <a:stretch/>
        </p:blipFill>
        <p:spPr>
          <a:xfrm>
            <a:off x="1100880" y="2377440"/>
            <a:ext cx="4016880" cy="225936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8" name="Paveikslėlis 4" descr="Paveikslėlis, kuriame yra Grafika, grafinis dizainas, iliustracija, logotipas&#10;&#10;Automatiškai sugeneruotas aprašymas"/>
          <p:cNvPicPr/>
          <p:nvPr/>
        </p:nvPicPr>
        <p:blipFill>
          <a:blip r:embed="rId2"/>
          <a:stretch/>
        </p:blipFill>
        <p:spPr>
          <a:xfrm>
            <a:off x="786960" y="2135160"/>
            <a:ext cx="4408200" cy="2479680"/>
          </a:xfrm>
          <a:prstGeom prst="rect">
            <a:avLst/>
          </a:prstGeom>
          <a:ln w="0">
            <a:noFill/>
          </a:ln>
        </p:spPr>
      </p:pic>
      <p:sp>
        <p:nvSpPr>
          <p:cNvPr id="159" name="PlaceHolder 1"/>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1" strike="noStrike" spc="-1">
                <a:solidFill>
                  <a:srgbClr val="000000"/>
                </a:solidFill>
                <a:latin typeface="Switzer"/>
              </a:rPr>
              <a:t>Działania, jakie należy podjąć:</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lt-LT" sz="2000" b="0" strike="noStrike" spc="-1">
                <a:solidFill>
                  <a:srgbClr val="000000"/>
                </a:solidFill>
                <a:latin typeface="Switzer"/>
              </a:rPr>
              <a:t>Nie dotykaj znaleziska. </a:t>
            </a:r>
          </a:p>
          <a:p>
            <a:pPr>
              <a:lnSpc>
                <a:spcPct val="90000"/>
              </a:lnSpc>
              <a:spcBef>
                <a:spcPts val="1001"/>
              </a:spcBef>
              <a:buNone/>
              <a:tabLst>
                <a:tab pos="0" algn="l"/>
              </a:tabLst>
            </a:pPr>
            <a:endParaRPr lang="lt-LT" sz="2000" b="0" strike="noStrike" spc="-1">
              <a:solidFill>
                <a:srgbClr val="000000"/>
              </a:solidFill>
              <a:latin typeface="Switzer"/>
            </a:endParaRPr>
          </a:p>
        </p:txBody>
      </p:sp>
      <p:grpSp>
        <p:nvGrpSpPr>
          <p:cNvPr id="160" name="Group 16"/>
          <p:cNvGrpSpPr/>
          <p:nvPr/>
        </p:nvGrpSpPr>
        <p:grpSpPr>
          <a:xfrm>
            <a:off x="-5040" y="6738120"/>
            <a:ext cx="12206880" cy="123120"/>
            <a:chOff x="-5040" y="6738120"/>
            <a:chExt cx="12206880" cy="123120"/>
          </a:xfrm>
        </p:grpSpPr>
        <p:sp>
          <p:nvSpPr>
            <p:cNvPr id="161"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62"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163"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br>
              <a:rPr sz="2400" dirty="0"/>
            </a:br>
            <a:r>
              <a:rPr lang="pl-PL" sz="2400" b="1" strike="noStrike" spc="-1" dirty="0">
                <a:solidFill>
                  <a:srgbClr val="000000"/>
                </a:solidFill>
                <a:latin typeface="Switzer"/>
              </a:rPr>
              <a:t>Porzucone źródła promieniotwórcze. Jak się zachowywać po znalezieniu porzuconego źródła promieniotwórczego</a:t>
            </a:r>
            <a:br>
              <a:rPr sz="2400" dirty="0"/>
            </a:br>
            <a:br>
              <a:rPr sz="2400" dirty="0"/>
            </a:br>
            <a:endParaRPr lang="en-US" sz="2400" b="0" strike="noStrike" spc="-1" dirty="0">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4" name="Paveikslėlis 4" descr="Paveikslėlis, kuriame yra animacija, ekrano kopija, Grafika&#10;&#10;Automatiškai sugeneruotas aprašymas"/>
          <p:cNvPicPr/>
          <p:nvPr/>
        </p:nvPicPr>
        <p:blipFill>
          <a:blip r:embed="rId2"/>
          <a:stretch/>
        </p:blipFill>
        <p:spPr>
          <a:xfrm>
            <a:off x="786960" y="2135160"/>
            <a:ext cx="4408200" cy="2479680"/>
          </a:xfrm>
          <a:prstGeom prst="rect">
            <a:avLst/>
          </a:prstGeom>
          <a:ln w="0">
            <a:noFill/>
          </a:ln>
        </p:spPr>
      </p:pic>
      <p:sp>
        <p:nvSpPr>
          <p:cNvPr id="165" name="PlaceHolder 1"/>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Działania, jakie należy podjąć:</a:t>
            </a:r>
            <a:endParaRPr lang="pl-PL" sz="20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Należy starać się przebywać w jego pobliżu jak najkrócej. Natychmiast wyjść, ponieważ poziom promieniowania i skutki zdrowotne zmniejszają się wraz z odległością. </a:t>
            </a:r>
            <a:endParaRPr lang="lt-LT" sz="20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166" name="Group 16"/>
          <p:cNvGrpSpPr/>
          <p:nvPr/>
        </p:nvGrpSpPr>
        <p:grpSpPr>
          <a:xfrm>
            <a:off x="-5040" y="6738120"/>
            <a:ext cx="12206880" cy="123120"/>
            <a:chOff x="-5040" y="6738120"/>
            <a:chExt cx="12206880" cy="123120"/>
          </a:xfrm>
        </p:grpSpPr>
        <p:sp>
          <p:nvSpPr>
            <p:cNvPr id="167"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68"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169"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br>
              <a:rPr sz="2400" dirty="0"/>
            </a:br>
            <a:r>
              <a:rPr lang="pl-PL" sz="2400" b="1" strike="noStrike" spc="-1" dirty="0">
                <a:solidFill>
                  <a:srgbClr val="000000"/>
                </a:solidFill>
                <a:latin typeface="Switzer"/>
              </a:rPr>
              <a:t>Porzucone źródła promieniotwórcze. Jak się zachowywać po znalezieniu porzuconego źródła promieniotwórczego</a:t>
            </a:r>
            <a:br>
              <a:rPr sz="2400" dirty="0"/>
            </a:br>
            <a:br>
              <a:rPr sz="2400" dirty="0"/>
            </a:br>
            <a:endParaRPr lang="en-US" sz="2400" b="0" strike="noStrike" spc="-1" dirty="0">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0" name="Paveikslėlis 4"/>
          <p:cNvPicPr/>
          <p:nvPr/>
        </p:nvPicPr>
        <p:blipFill>
          <a:blip r:embed="rId2"/>
          <a:stretch/>
        </p:blipFill>
        <p:spPr>
          <a:xfrm>
            <a:off x="786960" y="2135160"/>
            <a:ext cx="4408200" cy="2479680"/>
          </a:xfrm>
          <a:prstGeom prst="rect">
            <a:avLst/>
          </a:prstGeom>
          <a:ln w="0">
            <a:noFill/>
          </a:ln>
        </p:spPr>
      </p:pic>
      <p:sp>
        <p:nvSpPr>
          <p:cNvPr id="171" name="PlaceHolder 1"/>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Działania, jakie należy podjąć:</a:t>
            </a:r>
            <a:endParaRPr lang="pl-PL" sz="20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Ostrzec inne osoby.</a:t>
            </a: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172" name="Group 16"/>
          <p:cNvGrpSpPr/>
          <p:nvPr/>
        </p:nvGrpSpPr>
        <p:grpSpPr>
          <a:xfrm>
            <a:off x="-5040" y="6738120"/>
            <a:ext cx="12206880" cy="123120"/>
            <a:chOff x="-5040" y="6738120"/>
            <a:chExt cx="12206880" cy="123120"/>
          </a:xfrm>
        </p:grpSpPr>
        <p:sp>
          <p:nvSpPr>
            <p:cNvPr id="173"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74"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175"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br>
              <a:rPr sz="2400" dirty="0"/>
            </a:br>
            <a:br>
              <a:rPr sz="2400" dirty="0"/>
            </a:br>
            <a:endParaRPr lang="en-US" sz="2400" b="0" strike="noStrike" spc="-1" dirty="0">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6" name="Paveikslėlis 4" descr="Paveikslėlis, kuriame yra Grafika, geltonas, ekrano kopija, simbolis&#10;&#10;Automatiškai sugeneruotas aprašymas"/>
          <p:cNvPicPr/>
          <p:nvPr/>
        </p:nvPicPr>
        <p:blipFill>
          <a:blip r:embed="rId2"/>
          <a:stretch/>
        </p:blipFill>
        <p:spPr>
          <a:xfrm>
            <a:off x="786960" y="2135160"/>
            <a:ext cx="4408200" cy="2479680"/>
          </a:xfrm>
          <a:prstGeom prst="rect">
            <a:avLst/>
          </a:prstGeom>
          <a:ln w="0">
            <a:noFill/>
          </a:ln>
        </p:spPr>
      </p:pic>
      <p:sp>
        <p:nvSpPr>
          <p:cNvPr id="177" name="PlaceHolder 1"/>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Działania, jakie należy podjąć:</a:t>
            </a:r>
            <a:endParaRPr lang="pl-PL" sz="20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Nie pozwalaj innym osobom się zbliżać.</a:t>
            </a:r>
            <a:endParaRPr lang="lt-LT" sz="20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178" name="Group 16"/>
          <p:cNvGrpSpPr/>
          <p:nvPr/>
        </p:nvGrpSpPr>
        <p:grpSpPr>
          <a:xfrm>
            <a:off x="-5040" y="6738120"/>
            <a:ext cx="12206880" cy="123120"/>
            <a:chOff x="-5040" y="6738120"/>
            <a:chExt cx="12206880" cy="123120"/>
          </a:xfrm>
        </p:grpSpPr>
        <p:sp>
          <p:nvSpPr>
            <p:cNvPr id="179"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80"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181"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en-US" sz="2400" b="0" strike="noStrike"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2" name="Paveikslėlis 4" descr="Paveikslėlis, kuriame yra langas, ekrano kopija&#10;&#10;Automatiškai sugeneruotas aprašymas"/>
          <p:cNvPicPr/>
          <p:nvPr/>
        </p:nvPicPr>
        <p:blipFill>
          <a:blip r:embed="rId2"/>
          <a:stretch/>
        </p:blipFill>
        <p:spPr>
          <a:xfrm>
            <a:off x="1090080" y="2377440"/>
            <a:ext cx="4265280" cy="2399040"/>
          </a:xfrm>
          <a:prstGeom prst="rect">
            <a:avLst/>
          </a:prstGeom>
          <a:ln w="0">
            <a:noFill/>
          </a:ln>
        </p:spPr>
      </p:pic>
      <p:grpSp>
        <p:nvGrpSpPr>
          <p:cNvPr id="183" name="Group 28"/>
          <p:cNvGrpSpPr/>
          <p:nvPr/>
        </p:nvGrpSpPr>
        <p:grpSpPr>
          <a:xfrm>
            <a:off x="-5040" y="6738120"/>
            <a:ext cx="12206880" cy="123120"/>
            <a:chOff x="-5040" y="6738120"/>
            <a:chExt cx="12206880" cy="123120"/>
          </a:xfrm>
        </p:grpSpPr>
        <p:sp>
          <p:nvSpPr>
            <p:cNvPr id="184" name="Rectangle 29"/>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85" name="Rectangle 30"/>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186"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en-US" sz="2400" b="0" strike="noStrike" spc="-1" dirty="0">
              <a:latin typeface="Arial"/>
            </a:endParaRPr>
          </a:p>
        </p:txBody>
      </p:sp>
      <p:sp>
        <p:nvSpPr>
          <p:cNvPr id="187" name="Content Placeholder 2"/>
          <p:cNvSpPr/>
          <p:nvPr/>
        </p:nvSpPr>
        <p:spPr>
          <a:xfrm>
            <a:off x="6103800" y="2533320"/>
            <a:ext cx="5218920" cy="34477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Działania, jakie należy podjąć:</a:t>
            </a:r>
            <a:endParaRPr lang="pl-PL" sz="2000" b="0" strike="noStrike" spc="-1" dirty="0">
              <a:latin typeface="Arial"/>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Ukryć za jakąś barierą ochronną.</a:t>
            </a:r>
            <a:endParaRPr lang="en-US" sz="2000" b="0" strike="noStrike" spc="-1" dirty="0">
              <a:latin typeface="Arial"/>
            </a:endParaRPr>
          </a:p>
          <a:p>
            <a:pPr>
              <a:lnSpc>
                <a:spcPct val="90000"/>
              </a:lnSpc>
              <a:spcBef>
                <a:spcPts val="1001"/>
              </a:spcBef>
              <a:buNone/>
              <a:tabLst>
                <a:tab pos="0" algn="l"/>
              </a:tabLst>
            </a:pPr>
            <a:endParaRPr lang="en-US" sz="2000"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8" name="Paveikslėlis 4" descr="Paveikslėlis, kuriame yra ekrano kopija, logotipas, Grafika, simbolis&#10;&#10;Automatiškai sugeneruotas aprašymas"/>
          <p:cNvPicPr/>
          <p:nvPr/>
        </p:nvPicPr>
        <p:blipFill>
          <a:blip r:embed="rId2"/>
          <a:stretch/>
        </p:blipFill>
        <p:spPr>
          <a:xfrm>
            <a:off x="-5040" y="1614960"/>
            <a:ext cx="6449040" cy="3627360"/>
          </a:xfrm>
          <a:prstGeom prst="rect">
            <a:avLst/>
          </a:prstGeom>
          <a:ln w="0">
            <a:noFill/>
          </a:ln>
        </p:spPr>
      </p:pic>
      <p:grpSp>
        <p:nvGrpSpPr>
          <p:cNvPr id="189" name="Group 16"/>
          <p:cNvGrpSpPr/>
          <p:nvPr/>
        </p:nvGrpSpPr>
        <p:grpSpPr>
          <a:xfrm>
            <a:off x="-5040" y="6738120"/>
            <a:ext cx="12206880" cy="123120"/>
            <a:chOff x="-5040" y="6738120"/>
            <a:chExt cx="12206880" cy="123120"/>
          </a:xfrm>
        </p:grpSpPr>
        <p:sp>
          <p:nvSpPr>
            <p:cNvPr id="190"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91"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192"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en-US" sz="2400" b="0" strike="noStrike" spc="-1" dirty="0">
              <a:latin typeface="Arial"/>
            </a:endParaRPr>
          </a:p>
        </p:txBody>
      </p:sp>
      <p:sp>
        <p:nvSpPr>
          <p:cNvPr id="193" name="Content Placeholder 2"/>
          <p:cNvSpPr/>
          <p:nvPr/>
        </p:nvSpPr>
        <p:spPr>
          <a:xfrm>
            <a:off x="6103800" y="2533320"/>
            <a:ext cx="5218920" cy="34477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Działania, jakie należy podjąć:</a:t>
            </a:r>
            <a:endParaRPr lang="pl-PL" sz="2000" b="0" strike="noStrike" spc="-1" dirty="0">
              <a:latin typeface="Arial"/>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Zadzwonić pod numer alarmowy 112 lub bezpośrednio do Centrum Ochrony Radiologicznej. </a:t>
            </a:r>
            <a:endParaRPr lang="en-US" sz="2000" b="0" strike="noStrike" spc="-1" dirty="0">
              <a:latin typeface="Arial"/>
            </a:endParaRPr>
          </a:p>
          <a:p>
            <a:pPr>
              <a:lnSpc>
                <a:spcPct val="90000"/>
              </a:lnSpc>
              <a:spcBef>
                <a:spcPts val="1001"/>
              </a:spcBef>
              <a:buNone/>
              <a:tabLst>
                <a:tab pos="0" algn="l"/>
              </a:tabLst>
            </a:pPr>
            <a:endParaRPr lang="en-US" sz="2000" b="0"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2700" b="1" strike="noStrike" spc="-1">
                <a:solidFill>
                  <a:srgbClr val="000000"/>
                </a:solidFill>
                <a:latin typeface="Switzer"/>
              </a:rPr>
              <a:t>Rodzaje promieniowania jonizującego </a:t>
            </a:r>
            <a:br>
              <a:rPr sz="2700"/>
            </a:br>
            <a:br>
              <a:rPr sz="2700"/>
            </a:br>
            <a:endParaRPr lang="lt-LT" sz="2700" b="0" strike="noStrike" spc="-1">
              <a:solidFill>
                <a:srgbClr val="000000"/>
              </a:solidFill>
              <a:latin typeface="Switzer"/>
            </a:endParaRPr>
          </a:p>
        </p:txBody>
      </p:sp>
      <p:pic>
        <p:nvPicPr>
          <p:cNvPr id="90" name="Paveikslėlis 4" descr="Paveikslėlis, kuriame yra ekrano kopija, tekstas, diagrama, linija&#10;&#10;Automatiškai sugeneruotas aprašymas"/>
          <p:cNvPicPr/>
          <p:nvPr/>
        </p:nvPicPr>
        <p:blipFill>
          <a:blip r:embed="rId2"/>
          <a:stretch/>
        </p:blipFill>
        <p:spPr>
          <a:xfrm>
            <a:off x="786960" y="2135160"/>
            <a:ext cx="4408200" cy="2479680"/>
          </a:xfrm>
          <a:prstGeom prst="rect">
            <a:avLst/>
          </a:prstGeom>
          <a:ln w="0">
            <a:noFill/>
          </a:ln>
        </p:spPr>
      </p:pic>
      <p:sp>
        <p:nvSpPr>
          <p:cNvPr id="91"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Rodzaje promieniowania jonizującego różnią się pod względem </a:t>
            </a:r>
            <a:r>
              <a:rPr lang="pl-PL" sz="2000" b="1" strike="noStrike" spc="-1" dirty="0">
                <a:solidFill>
                  <a:srgbClr val="000000"/>
                </a:solidFill>
                <a:latin typeface="Switzer"/>
              </a:rPr>
              <a:t>źródła, wpływu na organizm ludzki i sposobów ochrony przed nimi.</a:t>
            </a:r>
            <a:r>
              <a:rPr lang="pl-PL" sz="2000" b="0" strike="noStrike" spc="-1" dirty="0">
                <a:solidFill>
                  <a:srgbClr val="000000"/>
                </a:solidFill>
                <a:latin typeface="Switzer"/>
              </a:rPr>
              <a:t> Podczas gdy przed jednym rodzajem promieniowania można chronić się po prostu używając kartki papieru jako bariery, inne wymagałyby materiałów o dużej gęstości, takich jak beton lub ołów. </a:t>
            </a:r>
            <a:endParaRPr lang="lt-LT" sz="2000" b="0" strike="noStrike" spc="-1" dirty="0">
              <a:solidFill>
                <a:srgbClr val="000000"/>
              </a:solidFill>
              <a:latin typeface="Switzer"/>
            </a:endParaRPr>
          </a:p>
        </p:txBody>
      </p:sp>
      <p:grpSp>
        <p:nvGrpSpPr>
          <p:cNvPr id="92" name="Group 16"/>
          <p:cNvGrpSpPr/>
          <p:nvPr/>
        </p:nvGrpSpPr>
        <p:grpSpPr>
          <a:xfrm>
            <a:off x="-5040" y="6738120"/>
            <a:ext cx="12206880" cy="123120"/>
            <a:chOff x="-5040" y="6738120"/>
            <a:chExt cx="12206880" cy="123120"/>
          </a:xfrm>
        </p:grpSpPr>
        <p:sp>
          <p:nvSpPr>
            <p:cNvPr id="93"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94"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 name="Paveikslėlis 7" descr="Paveikslėlis, kuriame yra apranga, avalynė, stovėjimas, asmuo&#10;&#10;Automatiškai sugeneruotas aprašymas"/>
          <p:cNvPicPr/>
          <p:nvPr/>
        </p:nvPicPr>
        <p:blipFill>
          <a:blip r:embed="rId2"/>
          <a:stretch/>
        </p:blipFill>
        <p:spPr>
          <a:xfrm>
            <a:off x="786960" y="2135160"/>
            <a:ext cx="4408200" cy="2479680"/>
          </a:xfrm>
          <a:prstGeom prst="rect">
            <a:avLst/>
          </a:prstGeom>
          <a:ln w="0">
            <a:noFill/>
          </a:ln>
        </p:spPr>
      </p:pic>
      <p:sp>
        <p:nvSpPr>
          <p:cNvPr id="195"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en-US" sz="2400" b="0" strike="noStrike" spc="-1" dirty="0">
              <a:latin typeface="Arial"/>
            </a:endParaRPr>
          </a:p>
        </p:txBody>
      </p:sp>
      <p:sp>
        <p:nvSpPr>
          <p:cNvPr id="196" name="Content Placeholder 2"/>
          <p:cNvSpPr/>
          <p:nvPr/>
        </p:nvSpPr>
        <p:spPr>
          <a:xfrm>
            <a:off x="6103800" y="2533320"/>
            <a:ext cx="5218920" cy="34477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Działania, jakie należy podjąć:</a:t>
            </a:r>
            <a:endParaRPr lang="pl-PL" sz="2000" b="0" strike="noStrike" spc="-1" dirty="0">
              <a:latin typeface="Arial"/>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Skontaktować się ze służbami ratunkowymi i przekazać im informacje.</a:t>
            </a:r>
            <a:endParaRPr lang="en-US" sz="2000" b="0" strike="noStrike" spc="-1" dirty="0">
              <a:latin typeface="Arial"/>
            </a:endParaRPr>
          </a:p>
          <a:p>
            <a:pPr>
              <a:lnSpc>
                <a:spcPct val="90000"/>
              </a:lnSpc>
              <a:spcBef>
                <a:spcPts val="1001"/>
              </a:spcBef>
              <a:buNone/>
              <a:tabLst>
                <a:tab pos="0" algn="l"/>
              </a:tabLst>
            </a:pPr>
            <a:endParaRPr lang="en-US" sz="20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7" name="Paveikslėlis 4" descr="Paveikslėlis, kuriame yra apranga, namas, asmuo&#10;&#10;Automatiškai sugeneruotas aprašymas"/>
          <p:cNvPicPr/>
          <p:nvPr/>
        </p:nvPicPr>
        <p:blipFill>
          <a:blip r:embed="rId2"/>
          <a:stretch/>
        </p:blipFill>
        <p:spPr>
          <a:xfrm>
            <a:off x="798120" y="2068920"/>
            <a:ext cx="4258800" cy="2395440"/>
          </a:xfrm>
          <a:prstGeom prst="rect">
            <a:avLst/>
          </a:prstGeom>
          <a:ln w="0">
            <a:noFill/>
          </a:ln>
        </p:spPr>
      </p:pic>
      <p:grpSp>
        <p:nvGrpSpPr>
          <p:cNvPr id="198" name="Group 16"/>
          <p:cNvGrpSpPr/>
          <p:nvPr/>
        </p:nvGrpSpPr>
        <p:grpSpPr>
          <a:xfrm>
            <a:off x="-5040" y="6738120"/>
            <a:ext cx="12206880" cy="123120"/>
            <a:chOff x="-5040" y="6738120"/>
            <a:chExt cx="12206880" cy="123120"/>
          </a:xfrm>
        </p:grpSpPr>
        <p:sp>
          <p:nvSpPr>
            <p:cNvPr id="199"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00"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01" name="Title 1"/>
          <p:cNvSpPr/>
          <p:nvPr/>
        </p:nvSpPr>
        <p:spPr>
          <a:xfrm>
            <a:off x="6095880" y="1051920"/>
            <a:ext cx="5398920" cy="1325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en-US" sz="2400" b="0" strike="noStrike" spc="-1" dirty="0">
              <a:latin typeface="Arial"/>
            </a:endParaRPr>
          </a:p>
        </p:txBody>
      </p:sp>
      <p:sp>
        <p:nvSpPr>
          <p:cNvPr id="202" name="Content Placeholder 2"/>
          <p:cNvSpPr/>
          <p:nvPr/>
        </p:nvSpPr>
        <p:spPr>
          <a:xfrm>
            <a:off x="6103800" y="2533320"/>
            <a:ext cx="5218920" cy="34477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Działania, jakie należy podjąć:</a:t>
            </a:r>
            <a:endParaRPr lang="pl-PL" sz="2000" b="0" strike="noStrike" spc="-1" dirty="0">
              <a:latin typeface="Arial"/>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Jeśli podejrzewasz, że byłeś narażony na promieniowanie, skontaktuj się z punktem medycznym.</a:t>
            </a:r>
            <a:endParaRPr lang="pl-PL" sz="2000" b="0" strike="noStrike" spc="-1" dirty="0">
              <a:latin typeface="Arial"/>
            </a:endParaRPr>
          </a:p>
          <a:p>
            <a:pPr>
              <a:lnSpc>
                <a:spcPct val="90000"/>
              </a:lnSpc>
              <a:spcBef>
                <a:spcPts val="1001"/>
              </a:spcBef>
              <a:buNone/>
              <a:tabLst>
                <a:tab pos="0" algn="l"/>
              </a:tabLst>
            </a:pPr>
            <a:endParaRPr lang="en-US" sz="2000" b="0" strike="noStrike" spc="-1" dirty="0">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 name="PlaceHolder 1"/>
          <p:cNvSpPr>
            <a:spLocks noGrp="1"/>
          </p:cNvSpPr>
          <p:nvPr>
            <p:ph type="title"/>
          </p:nvPr>
        </p:nvSpPr>
        <p:spPr>
          <a:xfrm>
            <a:off x="6096000" y="1678400"/>
            <a:ext cx="5481360" cy="717120"/>
          </a:xfrm>
          <a:prstGeom prst="rect">
            <a:avLst/>
          </a:prstGeom>
          <a:noFill/>
          <a:ln w="0">
            <a:noFill/>
          </a:ln>
        </p:spPr>
        <p:txBody>
          <a:bodyPr anchor="b">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lt-LT" sz="2400" b="0" strike="noStrike" spc="-1" dirty="0">
              <a:solidFill>
                <a:srgbClr val="000000"/>
              </a:solidFill>
              <a:latin typeface="Switzer"/>
            </a:endParaRPr>
          </a:p>
        </p:txBody>
      </p:sp>
      <p:pic>
        <p:nvPicPr>
          <p:cNvPr id="204" name="Paveikslėlis 4" descr="Paveikslėlis, kuriame yra laikrodis, Sieninis laikrodis, iliustracija&#10;&#10;Automatiškai sugeneruotas aprašymas"/>
          <p:cNvPicPr/>
          <p:nvPr/>
        </p:nvPicPr>
        <p:blipFill>
          <a:blip r:embed="rId2"/>
          <a:stretch/>
        </p:blipFill>
        <p:spPr>
          <a:xfrm>
            <a:off x="786960" y="2135160"/>
            <a:ext cx="4408200" cy="2479680"/>
          </a:xfrm>
          <a:prstGeom prst="rect">
            <a:avLst/>
          </a:prstGeom>
          <a:ln w="0">
            <a:noFill/>
          </a:ln>
        </p:spPr>
      </p:pic>
      <p:sp>
        <p:nvSpPr>
          <p:cNvPr id="205"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Pamiętaj! </a:t>
            </a:r>
            <a:endParaRPr lang="lt-LT" sz="2000" b="0" strike="noStrike" spc="-1" dirty="0">
              <a:solidFill>
                <a:srgbClr val="000000"/>
              </a:solidFill>
              <a:latin typeface="Switzer"/>
            </a:endParaRPr>
          </a:p>
          <a:p>
            <a:pPr>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Po napotkaniu </a:t>
            </a:r>
            <a:r>
              <a:rPr lang="pl-PL" sz="2000" spc="-1" dirty="0">
                <a:solidFill>
                  <a:srgbClr val="000000"/>
                </a:solidFill>
                <a:latin typeface="Switzer"/>
              </a:rPr>
              <a:t>pozostałości źródeł radioaktywnych</a:t>
            </a:r>
            <a:r>
              <a:rPr lang="pl-PL" sz="2000" b="0" strike="noStrike" spc="-1" dirty="0">
                <a:solidFill>
                  <a:srgbClr val="000000"/>
                </a:solidFill>
                <a:latin typeface="Switzer"/>
              </a:rPr>
              <a:t> najważniejszą rzeczą jest: </a:t>
            </a:r>
          </a:p>
          <a:p>
            <a:pPr>
              <a:lnSpc>
                <a:spcPct val="90000"/>
              </a:lnSpc>
              <a:spcBef>
                <a:spcPts val="1001"/>
              </a:spcBef>
              <a:buNone/>
              <a:tabLst>
                <a:tab pos="0" algn="l"/>
              </a:tabLst>
            </a:pPr>
            <a:r>
              <a:rPr lang="pl-PL" sz="2000" b="1" strike="noStrike" spc="-1" dirty="0">
                <a:solidFill>
                  <a:srgbClr val="000000"/>
                </a:solidFill>
                <a:latin typeface="Switzer"/>
              </a:rPr>
              <a:t>    Czas</a:t>
            </a:r>
            <a:r>
              <a:rPr lang="pl-PL" sz="2000" b="0" strike="noStrike" spc="-1" dirty="0">
                <a:solidFill>
                  <a:srgbClr val="000000"/>
                </a:solidFill>
                <a:latin typeface="Switzer"/>
              </a:rPr>
              <a:t> – spędzaj jak najmniej czasu w pobliżu źródła. </a:t>
            </a:r>
          </a:p>
        </p:txBody>
      </p:sp>
      <p:grpSp>
        <p:nvGrpSpPr>
          <p:cNvPr id="206" name="Group 16"/>
          <p:cNvGrpSpPr/>
          <p:nvPr/>
        </p:nvGrpSpPr>
        <p:grpSpPr>
          <a:xfrm>
            <a:off x="-5040" y="6738120"/>
            <a:ext cx="12206880" cy="123120"/>
            <a:chOff x="-5040" y="6738120"/>
            <a:chExt cx="12206880" cy="123120"/>
          </a:xfrm>
        </p:grpSpPr>
        <p:sp>
          <p:nvSpPr>
            <p:cNvPr id="207"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08"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 name="Content Placeholder 2"/>
          <p:cNvSpPr/>
          <p:nvPr/>
        </p:nvSpPr>
        <p:spPr>
          <a:xfrm>
            <a:off x="6103800" y="2533320"/>
            <a:ext cx="5218920" cy="34477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Pamiętaj! </a:t>
            </a:r>
            <a:endParaRPr lang="en-US" sz="2000" b="0" strike="noStrike" spc="-1" dirty="0">
              <a:latin typeface="Arial"/>
            </a:endParaRPr>
          </a:p>
          <a:p>
            <a:pPr>
              <a:spcBef>
                <a:spcPts val="1001"/>
              </a:spcBef>
              <a:buNone/>
              <a:tabLst>
                <a:tab pos="0" algn="l"/>
              </a:tabLst>
            </a:pPr>
            <a:r>
              <a:rPr lang="pl-PL" sz="2000" b="0" strike="noStrike" spc="-1" dirty="0">
                <a:solidFill>
                  <a:srgbClr val="000000"/>
                </a:solidFill>
                <a:latin typeface="Switzer"/>
              </a:rPr>
              <a:t>Po napotkaniu </a:t>
            </a:r>
            <a:r>
              <a:rPr lang="pl-PL" sz="2000" spc="-1" dirty="0">
                <a:solidFill>
                  <a:srgbClr val="000000"/>
                </a:solidFill>
                <a:latin typeface="Switzer"/>
              </a:rPr>
              <a:t>pozostałości źródeł radioaktywnych</a:t>
            </a:r>
            <a:r>
              <a:rPr lang="pl-PL" sz="2000" b="0" strike="noStrike" spc="-1" dirty="0">
                <a:solidFill>
                  <a:srgbClr val="000000"/>
                </a:solidFill>
                <a:latin typeface="Switzer"/>
              </a:rPr>
              <a:t> najważniejszą rzeczą jest: </a:t>
            </a:r>
          </a:p>
          <a:p>
            <a:pPr>
              <a:lnSpc>
                <a:spcPct val="90000"/>
              </a:lnSpc>
              <a:spcBef>
                <a:spcPts val="1001"/>
              </a:spcBef>
              <a:buNone/>
              <a:tabLst>
                <a:tab pos="0" algn="l"/>
              </a:tabLst>
            </a:pPr>
            <a:r>
              <a:rPr lang="pl-PL" sz="2000" b="1" strike="noStrike" spc="-1" dirty="0">
                <a:solidFill>
                  <a:srgbClr val="000000"/>
                </a:solidFill>
                <a:latin typeface="Switzer"/>
              </a:rPr>
              <a:t>Odległość</a:t>
            </a:r>
            <a:r>
              <a:rPr lang="pl-PL" sz="2000" b="0" strike="noStrike" spc="-1" dirty="0">
                <a:solidFill>
                  <a:srgbClr val="000000"/>
                </a:solidFill>
                <a:latin typeface="Switzer"/>
              </a:rPr>
              <a:t> – bądź jak najdalej od źródła.</a:t>
            </a:r>
            <a:endParaRPr lang="en-US" sz="2000" b="0" strike="noStrike" spc="-1" dirty="0">
              <a:latin typeface="Arial"/>
            </a:endParaRPr>
          </a:p>
        </p:txBody>
      </p:sp>
      <p:pic>
        <p:nvPicPr>
          <p:cNvPr id="210" name="Paveikslėlis 4" descr="Paveikslėlis, kuriame yra animacija, ekrano kopija, Grafika&#10;&#10;Automatiškai sugeneruotas aprašymas"/>
          <p:cNvPicPr/>
          <p:nvPr/>
        </p:nvPicPr>
        <p:blipFill>
          <a:blip r:embed="rId2"/>
          <a:stretch/>
        </p:blipFill>
        <p:spPr>
          <a:xfrm>
            <a:off x="838080" y="2279520"/>
            <a:ext cx="4086360" cy="2298240"/>
          </a:xfrm>
          <a:prstGeom prst="rect">
            <a:avLst/>
          </a:prstGeom>
          <a:ln w="0">
            <a:noFill/>
          </a:ln>
        </p:spPr>
      </p:pic>
      <p:grpSp>
        <p:nvGrpSpPr>
          <p:cNvPr id="211" name="Group 9"/>
          <p:cNvGrpSpPr/>
          <p:nvPr/>
        </p:nvGrpSpPr>
        <p:grpSpPr>
          <a:xfrm>
            <a:off x="-5040" y="6738120"/>
            <a:ext cx="12206880" cy="123120"/>
            <a:chOff x="-5040" y="6738120"/>
            <a:chExt cx="12206880" cy="123120"/>
          </a:xfrm>
        </p:grpSpPr>
        <p:sp>
          <p:nvSpPr>
            <p:cNvPr id="212"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13"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14" name="PlaceHolder 1"/>
          <p:cNvSpPr>
            <a:spLocks noGrp="1"/>
          </p:cNvSpPr>
          <p:nvPr>
            <p:ph type="title"/>
          </p:nvPr>
        </p:nvSpPr>
        <p:spPr>
          <a:xfrm>
            <a:off x="6088201" y="1795520"/>
            <a:ext cx="5481360" cy="717120"/>
          </a:xfrm>
          <a:prstGeom prst="rect">
            <a:avLst/>
          </a:prstGeom>
          <a:noFill/>
          <a:ln w="0">
            <a:noFill/>
          </a:ln>
        </p:spPr>
        <p:txBody>
          <a:bodyPr anchor="b">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lt-LT" sz="2400" b="0" strike="noStrike" spc="-1" dirty="0">
              <a:solidFill>
                <a:srgbClr val="000000"/>
              </a:solidFill>
              <a:latin typeface="Switz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 name="Paveikslėlis 4" descr="Paveikslėlis, kuriame yra langas, ekrano kopija&#10;&#10;Automatiškai sugeneruotas aprašymas"/>
          <p:cNvPicPr/>
          <p:nvPr/>
        </p:nvPicPr>
        <p:blipFill>
          <a:blip r:embed="rId2"/>
          <a:stretch/>
        </p:blipFill>
        <p:spPr>
          <a:xfrm>
            <a:off x="838080" y="2239200"/>
            <a:ext cx="4230000" cy="2379240"/>
          </a:xfrm>
          <a:prstGeom prst="rect">
            <a:avLst/>
          </a:prstGeom>
          <a:ln w="0">
            <a:noFill/>
          </a:ln>
        </p:spPr>
      </p:pic>
      <p:sp>
        <p:nvSpPr>
          <p:cNvPr id="216"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Pamiętaj! </a:t>
            </a:r>
            <a:endParaRPr lang="lt-LT" sz="2000" b="0" strike="noStrike" spc="-1" dirty="0">
              <a:solidFill>
                <a:srgbClr val="000000"/>
              </a:solidFill>
              <a:latin typeface="Switzer"/>
            </a:endParaRPr>
          </a:p>
          <a:p>
            <a:pPr>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Po napotkaniu </a:t>
            </a:r>
            <a:r>
              <a:rPr lang="pl-PL" sz="2000" spc="-1" dirty="0">
                <a:solidFill>
                  <a:srgbClr val="000000"/>
                </a:solidFill>
                <a:latin typeface="Switzer"/>
              </a:rPr>
              <a:t>pozostałości źródeł radioaktywnych</a:t>
            </a:r>
            <a:r>
              <a:rPr lang="pl-PL" sz="2000" b="0" strike="noStrike" spc="-1" dirty="0">
                <a:solidFill>
                  <a:srgbClr val="000000"/>
                </a:solidFill>
                <a:latin typeface="Switzer"/>
              </a:rPr>
              <a:t> najważniejszą rzeczą jest: </a:t>
            </a:r>
          </a:p>
          <a:p>
            <a:pPr>
              <a:lnSpc>
                <a:spcPct val="90000"/>
              </a:lnSpc>
              <a:spcBef>
                <a:spcPts val="1001"/>
              </a:spcBef>
              <a:buNone/>
              <a:tabLst>
                <a:tab pos="0" algn="l"/>
              </a:tabLst>
            </a:pPr>
            <a:r>
              <a:rPr lang="pl-PL" sz="2000" b="1" strike="noStrike" spc="-1" dirty="0">
                <a:solidFill>
                  <a:srgbClr val="000000"/>
                </a:solidFill>
                <a:latin typeface="Switzer"/>
              </a:rPr>
              <a:t>    Bariera</a:t>
            </a:r>
            <a:r>
              <a:rPr lang="pl-PL" sz="2000" b="0" strike="noStrike" spc="-1" dirty="0">
                <a:solidFill>
                  <a:srgbClr val="000000"/>
                </a:solidFill>
                <a:latin typeface="Switzer"/>
              </a:rPr>
              <a:t> – ukrywanie się za barierą w celu ochrony przed promieniowaniem jonizującym.</a:t>
            </a:r>
            <a:endParaRPr lang="lt-LT" sz="2000" b="0" strike="noStrike" spc="-1" dirty="0">
              <a:solidFill>
                <a:srgbClr val="000000"/>
              </a:solidFill>
              <a:latin typeface="Switzer"/>
            </a:endParaRPr>
          </a:p>
        </p:txBody>
      </p:sp>
      <p:grpSp>
        <p:nvGrpSpPr>
          <p:cNvPr id="217" name="Group 9"/>
          <p:cNvGrpSpPr/>
          <p:nvPr/>
        </p:nvGrpSpPr>
        <p:grpSpPr>
          <a:xfrm>
            <a:off x="-5040" y="6738120"/>
            <a:ext cx="12206880" cy="123120"/>
            <a:chOff x="-5040" y="6738120"/>
            <a:chExt cx="12206880" cy="123120"/>
          </a:xfrm>
        </p:grpSpPr>
        <p:sp>
          <p:nvSpPr>
            <p:cNvPr id="218"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19"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20" name="Title 1"/>
          <p:cNvSpPr/>
          <p:nvPr/>
        </p:nvSpPr>
        <p:spPr>
          <a:xfrm>
            <a:off x="5983920" y="1754840"/>
            <a:ext cx="5481360" cy="7171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pl-PL" sz="2400" b="1" strike="noStrike" spc="-1" dirty="0">
                <a:solidFill>
                  <a:srgbClr val="000000"/>
                </a:solidFill>
                <a:latin typeface="Switzer"/>
              </a:rPr>
              <a:t>Porzucone źródła promieniotwórcze. Jak się zachowywać po znalezieniu porzuconego źródła promieniotwórczego</a:t>
            </a:r>
            <a:endParaRPr lang="en-US" sz="240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 name="PlaceHolder 1"/>
          <p:cNvSpPr>
            <a:spLocks noGrp="1"/>
          </p:cNvSpPr>
          <p:nvPr>
            <p:ph type="title"/>
          </p:nvPr>
        </p:nvSpPr>
        <p:spPr>
          <a:xfrm>
            <a:off x="6207120" y="760320"/>
            <a:ext cx="5257440" cy="1615680"/>
          </a:xfrm>
          <a:prstGeom prst="rect">
            <a:avLst/>
          </a:prstGeom>
          <a:noFill/>
          <a:ln w="0">
            <a:noFill/>
          </a:ln>
        </p:spPr>
        <p:txBody>
          <a:bodyPr anchor="b">
            <a:normAutofit/>
          </a:bodyPr>
          <a:lstStyle/>
          <a:p>
            <a:pPr>
              <a:lnSpc>
                <a:spcPct val="90000"/>
              </a:lnSpc>
              <a:buNone/>
            </a:pPr>
            <a:r>
              <a:rPr lang="pl-PL" sz="2700" b="1" strike="noStrike" spc="-1" dirty="0">
                <a:solidFill>
                  <a:srgbClr val="000000"/>
                </a:solidFill>
                <a:latin typeface="Switzer"/>
              </a:rPr>
              <a:t>Promieniowanie tła na Litwie</a:t>
            </a:r>
            <a:br>
              <a:rPr sz="2700" dirty="0"/>
            </a:br>
            <a:br>
              <a:rPr sz="2700" dirty="0"/>
            </a:br>
            <a:endParaRPr lang="lt-LT" sz="2700" b="0" strike="noStrike" spc="-1" dirty="0">
              <a:solidFill>
                <a:srgbClr val="000000"/>
              </a:solidFill>
              <a:latin typeface="Switzer"/>
            </a:endParaRPr>
          </a:p>
        </p:txBody>
      </p:sp>
      <p:pic>
        <p:nvPicPr>
          <p:cNvPr id="222" name="Paveikslėlis 4" descr="Paveikslėlis, kuriame yra geltonas, apskritimas, logotipas, simbolis&#10;&#10;Automatiškai sugeneruotas aprašymas"/>
          <p:cNvPicPr/>
          <p:nvPr/>
        </p:nvPicPr>
        <p:blipFill>
          <a:blip r:embed="rId2"/>
          <a:stretch/>
        </p:blipFill>
        <p:spPr>
          <a:xfrm>
            <a:off x="1202040" y="2187360"/>
            <a:ext cx="4414320" cy="2482920"/>
          </a:xfrm>
          <a:prstGeom prst="rect">
            <a:avLst/>
          </a:prstGeom>
          <a:ln w="0">
            <a:noFill/>
          </a:ln>
        </p:spPr>
      </p:pic>
      <p:sp>
        <p:nvSpPr>
          <p:cNvPr id="223" name="PlaceHolder 2"/>
          <p:cNvSpPr>
            <a:spLocks noGrp="1"/>
          </p:cNvSpPr>
          <p:nvPr>
            <p:ph/>
          </p:nvPr>
        </p:nvSpPr>
        <p:spPr>
          <a:xfrm>
            <a:off x="6095880" y="2187360"/>
            <a:ext cx="5479920" cy="3793680"/>
          </a:xfrm>
          <a:prstGeom prst="rect">
            <a:avLst/>
          </a:prstGeom>
          <a:noFill/>
          <a:ln w="0">
            <a:noFill/>
          </a:ln>
        </p:spPr>
        <p:txBody>
          <a:bodyPr anchor="t">
            <a:noAutofit/>
          </a:bodyPr>
          <a:lstStyle/>
          <a:p>
            <a:pPr>
              <a:lnSpc>
                <a:spcPct val="90000"/>
              </a:lnSpc>
              <a:spcBef>
                <a:spcPts val="1001"/>
              </a:spcBef>
              <a:buNone/>
              <a:tabLst>
                <a:tab pos="0" algn="l"/>
              </a:tabLst>
            </a:pPr>
            <a:r>
              <a:rPr lang="pl-PL" sz="1600" b="0" strike="noStrike" spc="-1" dirty="0">
                <a:solidFill>
                  <a:srgbClr val="000000"/>
                </a:solidFill>
                <a:latin typeface="Switzer"/>
              </a:rPr>
              <a:t>     Promieniowanie tła to poziom promieniowania jonizującego w środowisku, mierzony w układzie SI jako </a:t>
            </a:r>
            <a:r>
              <a:rPr lang="pl-PL" sz="1600" b="0" strike="noStrike" spc="-1" dirty="0" err="1">
                <a:solidFill>
                  <a:srgbClr val="000000"/>
                </a:solidFill>
                <a:latin typeface="Switzer"/>
              </a:rPr>
              <a:t>Sv</a:t>
            </a:r>
            <a:r>
              <a:rPr lang="pl-PL" sz="1600" b="0" strike="noStrike" spc="-1" dirty="0">
                <a:solidFill>
                  <a:srgbClr val="000000"/>
                </a:solidFill>
                <a:latin typeface="Switzer"/>
              </a:rPr>
              <a:t>/h (siwert na godzinę). Ze względu na to, że jest to duża jednostka miary, najczęściej używanymi jednostkami dla promieniowania tła są µ</a:t>
            </a:r>
            <a:r>
              <a:rPr lang="pl-PL" sz="1600" b="0" strike="noStrike" spc="-1" dirty="0" err="1">
                <a:solidFill>
                  <a:srgbClr val="000000"/>
                </a:solidFill>
                <a:latin typeface="Switzer"/>
              </a:rPr>
              <a:t>Sv</a:t>
            </a:r>
            <a:r>
              <a:rPr lang="pl-PL" sz="1600" b="0" strike="noStrike" spc="-1" dirty="0">
                <a:solidFill>
                  <a:srgbClr val="000000"/>
                </a:solidFill>
                <a:latin typeface="Switzer"/>
              </a:rPr>
              <a:t>/h (</a:t>
            </a:r>
            <a:r>
              <a:rPr lang="pl-PL" sz="1600" b="0" strike="noStrike" spc="-1" dirty="0" err="1">
                <a:solidFill>
                  <a:srgbClr val="000000"/>
                </a:solidFill>
                <a:latin typeface="Switzer"/>
              </a:rPr>
              <a:t>mikrosiwerty</a:t>
            </a:r>
            <a:r>
              <a:rPr lang="pl-PL" sz="1600" b="0" strike="noStrike" spc="-1" dirty="0">
                <a:solidFill>
                  <a:srgbClr val="000000"/>
                </a:solidFill>
                <a:latin typeface="Switzer"/>
              </a:rPr>
              <a:t> na godzinę) lub </a:t>
            </a:r>
            <a:r>
              <a:rPr lang="pl-PL" sz="1600" b="0" strike="noStrike" spc="-1" dirty="0" err="1">
                <a:solidFill>
                  <a:srgbClr val="000000"/>
                </a:solidFill>
                <a:latin typeface="Switzer"/>
              </a:rPr>
              <a:t>nSv</a:t>
            </a:r>
            <a:r>
              <a:rPr lang="pl-PL" sz="1600" b="0" strike="noStrike" spc="-1" dirty="0">
                <a:solidFill>
                  <a:srgbClr val="000000"/>
                </a:solidFill>
                <a:latin typeface="Switzer"/>
              </a:rPr>
              <a:t>/h (</a:t>
            </a:r>
            <a:r>
              <a:rPr lang="pl-PL" sz="1600" b="0" strike="noStrike" spc="-1" dirty="0" err="1">
                <a:solidFill>
                  <a:srgbClr val="000000"/>
                </a:solidFill>
                <a:latin typeface="Switzer"/>
              </a:rPr>
              <a:t>nanosiwerty</a:t>
            </a:r>
            <a:r>
              <a:rPr lang="pl-PL" sz="1600" b="0" strike="noStrike" spc="-1" dirty="0">
                <a:solidFill>
                  <a:srgbClr val="000000"/>
                </a:solidFill>
                <a:latin typeface="Switzer"/>
              </a:rPr>
              <a:t> na godzinę).</a:t>
            </a:r>
          </a:p>
          <a:p>
            <a:pPr marL="228600" indent="-228600">
              <a:lnSpc>
                <a:spcPct val="90000"/>
              </a:lnSpc>
              <a:spcBef>
                <a:spcPts val="1001"/>
              </a:spcBef>
              <a:buClr>
                <a:srgbClr val="000000"/>
              </a:buClr>
              <a:buFont typeface="Arial"/>
              <a:buChar char="•"/>
              <a:tabLst>
                <a:tab pos="0" algn="l"/>
              </a:tabLst>
            </a:pPr>
            <a:r>
              <a:rPr lang="pl-PL" sz="1600" b="0" strike="noStrike" spc="-1" dirty="0">
                <a:solidFill>
                  <a:srgbClr val="000000"/>
                </a:solidFill>
                <a:latin typeface="Switzer"/>
              </a:rPr>
              <a:t>1 µ</a:t>
            </a:r>
            <a:r>
              <a:rPr lang="pl-PL" sz="1600" b="0" strike="noStrike" spc="-1" dirty="0" err="1">
                <a:solidFill>
                  <a:srgbClr val="000000"/>
                </a:solidFill>
                <a:latin typeface="Switzer"/>
              </a:rPr>
              <a:t>Sv</a:t>
            </a:r>
            <a:r>
              <a:rPr lang="pl-PL" sz="1600" b="0" strike="noStrike" spc="-1" dirty="0">
                <a:solidFill>
                  <a:srgbClr val="000000"/>
                </a:solidFill>
                <a:latin typeface="Switzer"/>
              </a:rPr>
              <a:t>/h = 0,000001 </a:t>
            </a:r>
            <a:r>
              <a:rPr lang="pl-PL" sz="1600" b="0" strike="noStrike" spc="-1" dirty="0" err="1">
                <a:solidFill>
                  <a:srgbClr val="000000"/>
                </a:solidFill>
                <a:latin typeface="Switzer"/>
              </a:rPr>
              <a:t>Sv</a:t>
            </a:r>
            <a:r>
              <a:rPr lang="pl-PL" sz="1600" b="0" strike="noStrike" spc="-1" dirty="0">
                <a:solidFill>
                  <a:srgbClr val="000000"/>
                </a:solidFill>
                <a:latin typeface="Switzer"/>
              </a:rPr>
              <a:t>/h </a:t>
            </a:r>
          </a:p>
          <a:p>
            <a:pPr marL="228600" indent="-228600">
              <a:lnSpc>
                <a:spcPct val="90000"/>
              </a:lnSpc>
              <a:spcBef>
                <a:spcPts val="1001"/>
              </a:spcBef>
              <a:buClr>
                <a:srgbClr val="000000"/>
              </a:buClr>
              <a:buFont typeface="Arial"/>
              <a:buChar char="•"/>
              <a:tabLst>
                <a:tab pos="0" algn="l"/>
              </a:tabLst>
            </a:pPr>
            <a:r>
              <a:rPr lang="pl-PL" sz="1600" b="0" strike="noStrike" spc="-1" dirty="0">
                <a:solidFill>
                  <a:srgbClr val="000000"/>
                </a:solidFill>
                <a:latin typeface="Switzer"/>
              </a:rPr>
              <a:t>1 </a:t>
            </a:r>
            <a:r>
              <a:rPr lang="pl-PL" sz="1600" b="0" strike="noStrike" spc="-1" dirty="0" err="1">
                <a:solidFill>
                  <a:srgbClr val="000000"/>
                </a:solidFill>
                <a:latin typeface="Switzer"/>
              </a:rPr>
              <a:t>nSv</a:t>
            </a:r>
            <a:r>
              <a:rPr lang="pl-PL" sz="1600" b="0" strike="noStrike" spc="-1" dirty="0">
                <a:solidFill>
                  <a:srgbClr val="000000"/>
                </a:solidFill>
                <a:latin typeface="Switzer"/>
              </a:rPr>
              <a:t>/h = 0,000000001 </a:t>
            </a:r>
            <a:r>
              <a:rPr lang="pl-PL" sz="1600" b="0" strike="noStrike" spc="-1" dirty="0" err="1">
                <a:solidFill>
                  <a:srgbClr val="000000"/>
                </a:solidFill>
                <a:latin typeface="Switzer"/>
              </a:rPr>
              <a:t>Sv</a:t>
            </a:r>
            <a:r>
              <a:rPr lang="pl-PL" sz="1600" b="0" strike="noStrike" spc="-1" dirty="0">
                <a:solidFill>
                  <a:srgbClr val="000000"/>
                </a:solidFill>
                <a:latin typeface="Switzer"/>
              </a:rPr>
              <a:t>/h</a:t>
            </a:r>
          </a:p>
          <a:p>
            <a:pPr>
              <a:lnSpc>
                <a:spcPct val="90000"/>
              </a:lnSpc>
              <a:spcBef>
                <a:spcPts val="1001"/>
              </a:spcBef>
              <a:buNone/>
              <a:tabLst>
                <a:tab pos="0" algn="l"/>
              </a:tabLst>
            </a:pPr>
            <a:r>
              <a:rPr lang="pl-PL" sz="1600" b="0" strike="noStrike" spc="-1" dirty="0">
                <a:solidFill>
                  <a:srgbClr val="000000"/>
                </a:solidFill>
                <a:latin typeface="Switzer"/>
              </a:rPr>
              <a:t>     Promieniowanie tła, mierzone jako dawka promieniowania gamma w otoczeniu. Na Litwie standardowe promieniowanie tła mieści się w zakresie 80–120 </a:t>
            </a:r>
            <a:r>
              <a:rPr lang="pl-PL" sz="1600" b="0" strike="noStrike" spc="-1" dirty="0" err="1">
                <a:solidFill>
                  <a:srgbClr val="000000"/>
                </a:solidFill>
                <a:latin typeface="Switzer"/>
              </a:rPr>
              <a:t>nSv</a:t>
            </a:r>
            <a:r>
              <a:rPr lang="pl-PL" sz="1600" b="0" strike="noStrike" spc="-1" dirty="0">
                <a:solidFill>
                  <a:srgbClr val="000000"/>
                </a:solidFill>
                <a:latin typeface="Switzer"/>
              </a:rPr>
              <a:t>/h. Promieniowanie tła składa się z promieniowania jonizującego emitowanego przez naturalne i wytworzone przez człowieka radionuklidy w środowisku. </a:t>
            </a:r>
          </a:p>
          <a:p>
            <a:pPr>
              <a:lnSpc>
                <a:spcPct val="90000"/>
              </a:lnSpc>
              <a:spcBef>
                <a:spcPts val="1001"/>
              </a:spcBef>
              <a:buNone/>
              <a:tabLst>
                <a:tab pos="0" algn="l"/>
              </a:tabLst>
            </a:pPr>
            <a:endParaRPr lang="lt-LT" sz="1600" b="0" strike="noStrike" spc="-1" dirty="0">
              <a:solidFill>
                <a:srgbClr val="000000"/>
              </a:solidFill>
              <a:latin typeface="Switzer"/>
            </a:endParaRPr>
          </a:p>
        </p:txBody>
      </p:sp>
      <p:grpSp>
        <p:nvGrpSpPr>
          <p:cNvPr id="224" name="Group 9"/>
          <p:cNvGrpSpPr/>
          <p:nvPr/>
        </p:nvGrpSpPr>
        <p:grpSpPr>
          <a:xfrm>
            <a:off x="-5040" y="6738120"/>
            <a:ext cx="12206880" cy="123120"/>
            <a:chOff x="-5040" y="6738120"/>
            <a:chExt cx="12206880" cy="123120"/>
          </a:xfrm>
        </p:grpSpPr>
        <p:sp>
          <p:nvSpPr>
            <p:cNvPr id="225"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26"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 name="PlaceHolder 1"/>
          <p:cNvSpPr>
            <a:spLocks noGrp="1"/>
          </p:cNvSpPr>
          <p:nvPr>
            <p:ph/>
          </p:nvPr>
        </p:nvSpPr>
        <p:spPr>
          <a:xfrm>
            <a:off x="6147000" y="1807560"/>
            <a:ext cx="5257440" cy="3447360"/>
          </a:xfrm>
          <a:prstGeom prst="rect">
            <a:avLst/>
          </a:prstGeom>
          <a:noFill/>
          <a:ln w="0">
            <a:noFill/>
          </a:ln>
        </p:spPr>
        <p:txBody>
          <a:bodyPr anchor="t">
            <a:noAutofit/>
          </a:bodyPr>
          <a:lstStyle/>
          <a:p>
            <a:pPr>
              <a:lnSpc>
                <a:spcPct val="90000"/>
              </a:lnSpc>
              <a:spcBef>
                <a:spcPts val="1001"/>
              </a:spcBef>
              <a:buNone/>
              <a:tabLst>
                <a:tab pos="0" algn="l"/>
              </a:tabLst>
            </a:pPr>
            <a:r>
              <a:rPr lang="lt-LT" sz="1600" b="0" strike="noStrike" spc="-1" dirty="0">
                <a:solidFill>
                  <a:srgbClr val="000000"/>
                </a:solidFill>
                <a:latin typeface="Switzer"/>
              </a:rPr>
              <a:t>     </a:t>
            </a:r>
            <a:r>
              <a:rPr lang="pl-PL" sz="1600" b="0" strike="noStrike" spc="-1" dirty="0">
                <a:solidFill>
                  <a:srgbClr val="000000"/>
                </a:solidFill>
                <a:latin typeface="Switzer"/>
              </a:rPr>
              <a:t>Naturalne promieniowanie jonizujące pochodzi z różnych źródeł, w tym promieniowania kosmicznego, naturalnie występujących radionuklidów (w glebie, żywności, wodzie pitnej, materiałach budowlanych) oraz gazu radonu, który dostaje się do budynków z poziomu gruntu. Ludzie są przystosowani do naturalnego promieniowania tła, które otacza nas wszędzie i różni się w zależności od położenia geograficznego. Ustalono, że na Litwie mogą występować niewielkie różnice w naturalnym tle w zależności od pory dnia, z najwyższym tłem wczesnym rankiem i nieco niższym tłem około godziny 18:00, ze względu na zmiany w naturalnie występujących gazach radonowych uwalnianych z gleby. Udowodniono również naukowo, że tło jest nieco niższe pod koniec zimy i wyższe wczesną jesienią. Jest to spowodowane różnicą temperatur powietrza i gleby. Opady mogą również zmieniać tło promieniowania poprzez zwilżanie gleby i wypełnianie jej kanalików, co może prowadzić do uwalniania większej ilości radonu z gleby.</a:t>
            </a:r>
            <a:endParaRPr lang="lt-LT" sz="1600" b="0" strike="noStrike" spc="-1" dirty="0">
              <a:solidFill>
                <a:srgbClr val="000000"/>
              </a:solidFill>
              <a:latin typeface="Switzer"/>
            </a:endParaRPr>
          </a:p>
        </p:txBody>
      </p:sp>
      <p:grpSp>
        <p:nvGrpSpPr>
          <p:cNvPr id="228" name="Group 8"/>
          <p:cNvGrpSpPr/>
          <p:nvPr/>
        </p:nvGrpSpPr>
        <p:grpSpPr>
          <a:xfrm>
            <a:off x="-5040" y="6738120"/>
            <a:ext cx="12206880" cy="123120"/>
            <a:chOff x="-5040" y="6738120"/>
            <a:chExt cx="12206880" cy="123120"/>
          </a:xfrm>
        </p:grpSpPr>
        <p:sp>
          <p:nvSpPr>
            <p:cNvPr id="229" name="Rectangle 9"/>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30" name="Rectangle 10"/>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31" name="Title 1"/>
          <p:cNvSpPr/>
          <p:nvPr/>
        </p:nvSpPr>
        <p:spPr>
          <a:xfrm>
            <a:off x="6207120" y="760320"/>
            <a:ext cx="525744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pl-PL" sz="2700" b="1" strike="noStrike" spc="-1" dirty="0">
                <a:solidFill>
                  <a:srgbClr val="000000"/>
                </a:solidFill>
                <a:latin typeface="Switzer"/>
              </a:rPr>
              <a:t>Promieniowanie tła na Litwie</a:t>
            </a:r>
            <a:br>
              <a:rPr sz="2700" dirty="0"/>
            </a:br>
            <a:br>
              <a:rPr sz="2700" dirty="0"/>
            </a:br>
            <a:endParaRPr lang="en-US" sz="2700" b="0" strike="noStrike" spc="-1" dirty="0">
              <a:latin typeface="Arial"/>
            </a:endParaRPr>
          </a:p>
        </p:txBody>
      </p:sp>
      <p:pic>
        <p:nvPicPr>
          <p:cNvPr id="232" name="Paveikslėlis 11" descr="Paveikslėlis, kuriame yra žemėlapis&#10;&#10;Automatiškai sugeneruotas aprašymas"/>
          <p:cNvPicPr/>
          <p:nvPr/>
        </p:nvPicPr>
        <p:blipFill>
          <a:blip r:embed="rId2"/>
          <a:stretch/>
        </p:blipFill>
        <p:spPr>
          <a:xfrm>
            <a:off x="786960" y="2135160"/>
            <a:ext cx="4408200" cy="247968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Sztuczne radionuklidy uwalniane do środowiska po wypadkach w elektrowniach jądrowych, testach broni jądrowej itp. również mają wpływ na tło promieniowania, ale ich poziom promieniowania tła na Litwie jest bardzo niski. </a:t>
            </a:r>
            <a:r>
              <a:rPr lang="lt-LT" sz="2000" b="0" strike="noStrike" spc="-1" dirty="0">
                <a:solidFill>
                  <a:srgbClr val="000000"/>
                </a:solidFill>
                <a:latin typeface="Switzer"/>
              </a:rPr>
              <a:t> </a:t>
            </a:r>
          </a:p>
        </p:txBody>
      </p:sp>
      <p:grpSp>
        <p:nvGrpSpPr>
          <p:cNvPr id="234" name="Group 16"/>
          <p:cNvGrpSpPr/>
          <p:nvPr/>
        </p:nvGrpSpPr>
        <p:grpSpPr>
          <a:xfrm>
            <a:off x="-5040" y="6738120"/>
            <a:ext cx="12206880" cy="123120"/>
            <a:chOff x="-5040" y="6738120"/>
            <a:chExt cx="12206880" cy="123120"/>
          </a:xfrm>
        </p:grpSpPr>
        <p:sp>
          <p:nvSpPr>
            <p:cNvPr id="235"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36"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pic>
        <p:nvPicPr>
          <p:cNvPr id="237" name="Paveikslėlis 3" descr="Paveikslėlis, kuriame yra žemėlapis&#10;&#10;Automatiškai sugeneruotas aprašymas"/>
          <p:cNvPicPr/>
          <p:nvPr/>
        </p:nvPicPr>
        <p:blipFill>
          <a:blip r:embed="rId2"/>
          <a:stretch/>
        </p:blipFill>
        <p:spPr>
          <a:xfrm>
            <a:off x="786960" y="2135160"/>
            <a:ext cx="4408200" cy="2479680"/>
          </a:xfrm>
          <a:prstGeom prst="rect">
            <a:avLst/>
          </a:prstGeom>
          <a:ln w="0">
            <a:noFill/>
          </a:ln>
        </p:spPr>
      </p:pic>
      <p:sp>
        <p:nvSpPr>
          <p:cNvPr id="238" name="Title 1"/>
          <p:cNvSpPr/>
          <p:nvPr/>
        </p:nvSpPr>
        <p:spPr>
          <a:xfrm>
            <a:off x="6207120" y="760320"/>
            <a:ext cx="525744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2700" b="1" strike="noStrike" spc="-1">
                <a:solidFill>
                  <a:srgbClr val="000000"/>
                </a:solidFill>
                <a:latin typeface="Switzer"/>
              </a:rPr>
              <a:t>Promieniowanie tła na Litwie</a:t>
            </a:r>
            <a:br>
              <a:rPr sz="2700"/>
            </a:br>
            <a:br>
              <a:rPr sz="2700"/>
            </a:br>
            <a:endParaRPr lang="en-US" sz="2700" b="0" strike="noStrike" spc="-1">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838080" y="993240"/>
            <a:ext cx="10515240" cy="1325160"/>
          </a:xfrm>
          <a:prstGeom prst="rect">
            <a:avLst/>
          </a:prstGeom>
          <a:noFill/>
          <a:ln w="0">
            <a:noFill/>
          </a:ln>
        </p:spPr>
        <p:txBody>
          <a:bodyPr anchor="ctr">
            <a:normAutofit fontScale="90000"/>
          </a:bodyPr>
          <a:lstStyle/>
          <a:p>
            <a:pPr>
              <a:lnSpc>
                <a:spcPct val="90000"/>
              </a:lnSpc>
              <a:buNone/>
            </a:pPr>
            <a:r>
              <a:rPr lang="lt-LT" sz="4400" b="1" strike="noStrike" spc="-1">
                <a:solidFill>
                  <a:srgbClr val="000000"/>
                </a:solidFill>
                <a:latin typeface="Switzer"/>
              </a:rPr>
              <a:t>Promieniowanie tła na Litwie</a:t>
            </a:r>
            <a:br>
              <a:rPr sz="4400"/>
            </a:br>
            <a:br>
              <a:rPr sz="4400"/>
            </a:br>
            <a:endParaRPr lang="lt-LT" sz="4400" b="0" strike="noStrike" spc="-1">
              <a:solidFill>
                <a:srgbClr val="000000"/>
              </a:solidFill>
              <a:latin typeface="Switzer"/>
            </a:endParaRPr>
          </a:p>
        </p:txBody>
      </p:sp>
      <p:sp>
        <p:nvSpPr>
          <p:cNvPr id="240"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lt-LT" sz="2800" b="0" strike="noStrike" spc="-1" dirty="0">
                <a:solidFill>
                  <a:srgbClr val="000000"/>
                </a:solidFill>
                <a:latin typeface="Switzer"/>
              </a:rPr>
              <a:t>   </a:t>
            </a:r>
            <a:r>
              <a:rPr lang="pl-PL" sz="2800" b="0" strike="noStrike" spc="-1" dirty="0">
                <a:solidFill>
                  <a:srgbClr val="000000"/>
                </a:solidFill>
                <a:latin typeface="Switzer"/>
              </a:rPr>
              <a:t>Na Litwie 44 powietrzne stacje wczesnego ostrzegania przed promieniowaniem (RADIS). 4 stacje mierzące zanieczyszczenie radioaktywne rzek Wilii i Niemna nieustannie mierzą promieniowanie tła. Dane stacji i lokalizację stacji sieci RADIS można znaleźć na stronie internetowej.</a:t>
            </a:r>
            <a:endParaRPr lang="lt-LT" sz="2800" b="0" strike="noStrike" spc="-1" dirty="0">
              <a:solidFill>
                <a:srgbClr val="000000"/>
              </a:solidFill>
              <a:latin typeface="Switzer"/>
            </a:endParaRPr>
          </a:p>
        </p:txBody>
      </p:sp>
      <p:pic>
        <p:nvPicPr>
          <p:cNvPr id="241" name="Paveikslėlis 4" descr="Paveikslėlis, kuriame yra tekstas, ekrano kopija, Šriftas, Grafika&#10;&#10;Automatiškai sugeneruotas aprašymas">
            <a:hlinkClick r:id="rId2"/>
          </p:cNvPr>
          <p:cNvPicPr/>
          <p:nvPr/>
        </p:nvPicPr>
        <p:blipFill>
          <a:blip r:embed="rId3"/>
          <a:stretch/>
        </p:blipFill>
        <p:spPr>
          <a:xfrm>
            <a:off x="3002760" y="4618080"/>
            <a:ext cx="6185880" cy="1168200"/>
          </a:xfrm>
          <a:prstGeom prst="rect">
            <a:avLst/>
          </a:prstGeom>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lt-LT" sz="3200" b="0" strike="noStrike" spc="-1">
              <a:solidFill>
                <a:srgbClr val="000000"/>
              </a:solidFill>
              <a:latin typeface="Switzer"/>
            </a:endParaRPr>
          </a:p>
        </p:txBody>
      </p:sp>
      <p:pic>
        <p:nvPicPr>
          <p:cNvPr id="243" name="Paveikslėlis 4" descr="Paveikslėlis, kuriame yra iliustracija, animacija&#10;&#10;Automatiškai sugeneruotas aprašymas"/>
          <p:cNvPicPr/>
          <p:nvPr/>
        </p:nvPicPr>
        <p:blipFill>
          <a:blip r:embed="rId2"/>
          <a:stretch/>
        </p:blipFill>
        <p:spPr>
          <a:xfrm>
            <a:off x="786960" y="2135160"/>
            <a:ext cx="4408200" cy="2479680"/>
          </a:xfrm>
          <a:prstGeom prst="rect">
            <a:avLst/>
          </a:prstGeom>
          <a:ln w="0">
            <a:noFill/>
          </a:ln>
        </p:spPr>
      </p:pic>
      <p:sp>
        <p:nvSpPr>
          <p:cNvPr id="244" name="PlaceHolder 2"/>
          <p:cNvSpPr>
            <a:spLocks noGrp="1"/>
          </p:cNvSpPr>
          <p:nvPr>
            <p:ph/>
          </p:nvPr>
        </p:nvSpPr>
        <p:spPr>
          <a:xfrm>
            <a:off x="6103800" y="2533320"/>
            <a:ext cx="5218920" cy="3447720"/>
          </a:xfrm>
          <a:prstGeom prst="rect">
            <a:avLst/>
          </a:prstGeom>
          <a:noFill/>
          <a:ln w="0">
            <a:noFill/>
          </a:ln>
        </p:spPr>
        <p:txBody>
          <a:bodyPr anchor="t">
            <a:normAutofit fontScale="97000"/>
          </a:bodyPr>
          <a:lstStyle/>
          <a:p>
            <a:pPr>
              <a:lnSpc>
                <a:spcPct val="90000"/>
              </a:lnSpc>
              <a:spcBef>
                <a:spcPts val="1001"/>
              </a:spcBef>
              <a:buNone/>
              <a:tabLst>
                <a:tab pos="0" algn="l"/>
              </a:tabLst>
            </a:pPr>
            <a:r>
              <a:rPr lang="pl-PL" sz="1700" b="1" strike="noStrike" spc="-1" dirty="0">
                <a:solidFill>
                  <a:srgbClr val="000000"/>
                </a:solidFill>
                <a:latin typeface="Switzer"/>
              </a:rPr>
              <a:t>Katastrofa elektrowni jądrowej w Czarnobylu </a:t>
            </a:r>
            <a:endParaRPr lang="lt-LT" sz="1700" spc="-1" dirty="0">
              <a:solidFill>
                <a:srgbClr val="000000"/>
              </a:solidFill>
              <a:latin typeface="Switzer"/>
            </a:endParaRPr>
          </a:p>
          <a:p>
            <a:pPr>
              <a:lnSpc>
                <a:spcPct val="90000"/>
              </a:lnSpc>
              <a:spcBef>
                <a:spcPts val="1001"/>
              </a:spcBef>
              <a:buNone/>
              <a:tabLst>
                <a:tab pos="0" algn="l"/>
              </a:tabLst>
            </a:pPr>
            <a:r>
              <a:rPr lang="pl-PL" sz="1700" b="0" strike="noStrike" spc="-1" dirty="0">
                <a:solidFill>
                  <a:srgbClr val="000000"/>
                </a:solidFill>
                <a:latin typeface="Switzer"/>
              </a:rPr>
              <a:t> </a:t>
            </a:r>
            <a:r>
              <a:rPr lang="lt-LT" sz="1700" b="0" strike="noStrike" spc="-1" dirty="0">
                <a:solidFill>
                  <a:srgbClr val="000000"/>
                </a:solidFill>
                <a:latin typeface="Switzer"/>
              </a:rPr>
              <a:t>    </a:t>
            </a:r>
            <a:r>
              <a:rPr lang="pl-PL" sz="1700" b="0" strike="noStrike" spc="-1" dirty="0">
                <a:solidFill>
                  <a:srgbClr val="000000"/>
                </a:solidFill>
                <a:latin typeface="Switzer"/>
              </a:rPr>
              <a:t>Katastrofa w Czarnobylu miała miejsce 26 kwietnia 1986 r. w Czarnobylskiej Elektrowni Atomowej nr 4, zlokalizowanej w pobliżu ukraińskiego miasta Prypeć. Reaktor jądrowy został całkowicie zniszczony przez eksplozję, uwalniając do środowiska duże ilości materiału radioaktywnego (radioaktywne izotopy cezu i jodu). Chmura z płonącego reaktora spowodowała rozprzestrzenienie się różnych materiałów radioaktywnych nad większą częścią Europy. Najbardziej dotkniętym regionem podczas opadu promieniotwórczego był obszar na północny wschód od elektrowni (na terenie dzisiejszej Białorusi, Rosji i Ukrainy).</a:t>
            </a:r>
            <a:endParaRPr lang="lt-LT" sz="1700" b="0" strike="noStrike" spc="-1" dirty="0">
              <a:solidFill>
                <a:srgbClr val="000000"/>
              </a:solidFill>
              <a:latin typeface="Switzer"/>
            </a:endParaRPr>
          </a:p>
        </p:txBody>
      </p:sp>
      <p:grpSp>
        <p:nvGrpSpPr>
          <p:cNvPr id="245" name="Group 16"/>
          <p:cNvGrpSpPr/>
          <p:nvPr/>
        </p:nvGrpSpPr>
        <p:grpSpPr>
          <a:xfrm>
            <a:off x="-5040" y="6738120"/>
            <a:ext cx="12206880" cy="123120"/>
            <a:chOff x="-5040" y="6738120"/>
            <a:chExt cx="12206880" cy="123120"/>
          </a:xfrm>
        </p:grpSpPr>
        <p:sp>
          <p:nvSpPr>
            <p:cNvPr id="246"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47"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2700" b="1" strike="noStrike" spc="-1">
                <a:solidFill>
                  <a:srgbClr val="000000"/>
                </a:solidFill>
                <a:latin typeface="Switzer"/>
              </a:rPr>
              <a:t>Rodzaje promieniowania jonizującego </a:t>
            </a:r>
            <a:br>
              <a:rPr sz="2700"/>
            </a:br>
            <a:br>
              <a:rPr sz="2700"/>
            </a:br>
            <a:endParaRPr lang="lt-LT" sz="2700" b="0" strike="noStrike" spc="-1">
              <a:solidFill>
                <a:srgbClr val="000000"/>
              </a:solidFill>
              <a:latin typeface="Switzer"/>
            </a:endParaRPr>
          </a:p>
        </p:txBody>
      </p:sp>
      <p:pic>
        <p:nvPicPr>
          <p:cNvPr id="96" name="Paveikslėlis 4" descr="Paveikslėlis, kuriame yra ekrano kopija, Stačiakampis, dizainas, Materialinė nuosavybė&#10;&#10;Automatiškai sugeneruotas aprašymas"/>
          <p:cNvPicPr/>
          <p:nvPr/>
        </p:nvPicPr>
        <p:blipFill>
          <a:blip r:embed="rId2"/>
          <a:stretch/>
        </p:blipFill>
        <p:spPr>
          <a:xfrm>
            <a:off x="786960" y="2135160"/>
            <a:ext cx="4408200" cy="2479680"/>
          </a:xfrm>
          <a:prstGeom prst="rect">
            <a:avLst/>
          </a:prstGeom>
          <a:ln w="0">
            <a:noFill/>
          </a:ln>
        </p:spPr>
      </p:pic>
      <p:sp>
        <p:nvSpPr>
          <p:cNvPr id="97"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pl-PL" sz="1400" b="0" strike="noStrike" spc="-1" dirty="0">
                <a:solidFill>
                  <a:srgbClr val="000000"/>
                </a:solidFill>
                <a:latin typeface="Switzer"/>
              </a:rPr>
              <a:t>Jakie są zatem rodzaje promieniowania jonizującego?</a:t>
            </a:r>
            <a:endParaRPr lang="lt-LT" sz="14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1400" b="1" strike="noStrike" spc="-1" dirty="0">
                <a:solidFill>
                  <a:srgbClr val="000000"/>
                </a:solidFill>
                <a:latin typeface="Switzer"/>
              </a:rPr>
              <a:t>Promieniowanie alfa</a:t>
            </a:r>
            <a:r>
              <a:rPr lang="pl-PL" sz="1400" b="0" strike="noStrike" spc="-1" dirty="0">
                <a:solidFill>
                  <a:srgbClr val="000000"/>
                </a:solidFill>
                <a:latin typeface="Switzer"/>
              </a:rPr>
              <a:t> – promieniowanie cząstek alfa składających się z dwóch protonów i dwóch neutronów. Jest to najcięższa, najbardziej naładowana i najmniej przenikliwa cząstka. Jest jak bardzo duży kamień, który po rzuceniu nie leci daleko. Cząsteczki te przelatują zaledwie kilka centymetrów w powietrzu i są zatrzymywane nawet przez kartkę papieru. </a:t>
            </a:r>
            <a:endParaRPr lang="lt-LT" sz="14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1400" b="1" strike="noStrike" spc="-1" dirty="0">
                <a:solidFill>
                  <a:srgbClr val="000000"/>
                </a:solidFill>
                <a:latin typeface="Switzer"/>
              </a:rPr>
              <a:t>Promieniowanie beta</a:t>
            </a:r>
            <a:r>
              <a:rPr lang="pl-PL" sz="1400" b="0" strike="noStrike" spc="-1" dirty="0">
                <a:solidFill>
                  <a:srgbClr val="000000"/>
                </a:solidFill>
                <a:latin typeface="Switzer"/>
              </a:rPr>
              <a:t> – to przepływ cząsteczek beta, tj. elektronów o ładunku ujemnym. Promieniowanie beta rozprzestrzenia się dalej w środowisku niż promieniowanie alfa. Jest to przepływ elektronów o stosunkowo wysokiej energii. Rozprzestrzenia się w powietrzu na odległość kilku metrów od źródła. Promieniowanie to jest całkowicie zatrzymywane przez cienką warstwę metalu. </a:t>
            </a:r>
            <a:endParaRPr lang="lt-LT" sz="1400" b="0" strike="noStrike" spc="-1" dirty="0">
              <a:solidFill>
                <a:srgbClr val="000000"/>
              </a:solidFill>
              <a:latin typeface="Switzer"/>
            </a:endParaRPr>
          </a:p>
          <a:p>
            <a:pPr>
              <a:lnSpc>
                <a:spcPct val="90000"/>
              </a:lnSpc>
              <a:spcBef>
                <a:spcPts val="1001"/>
              </a:spcBef>
              <a:buNone/>
              <a:tabLst>
                <a:tab pos="0" algn="l"/>
              </a:tabLst>
            </a:pPr>
            <a:endParaRPr lang="lt-LT" sz="1400" b="0" strike="noStrike" spc="-1" dirty="0">
              <a:solidFill>
                <a:srgbClr val="000000"/>
              </a:solidFill>
              <a:latin typeface="Switzer"/>
            </a:endParaRPr>
          </a:p>
        </p:txBody>
      </p:sp>
      <p:grpSp>
        <p:nvGrpSpPr>
          <p:cNvPr id="98" name="Group 23"/>
          <p:cNvGrpSpPr/>
          <p:nvPr/>
        </p:nvGrpSpPr>
        <p:grpSpPr>
          <a:xfrm>
            <a:off x="-5040" y="6738120"/>
            <a:ext cx="12206880" cy="123120"/>
            <a:chOff x="-5040" y="6738120"/>
            <a:chExt cx="12206880" cy="123120"/>
          </a:xfrm>
        </p:grpSpPr>
        <p:sp>
          <p:nvSpPr>
            <p:cNvPr id="99" name="Rectangle 24"/>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00" name="Rectangle 25"/>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8" name="Paveikslėlis 4" descr="Paveikslėlis, kuriame yra iliustracija, dizainas&#10;&#10;Automatiškai sugeneruotas aprašymas"/>
          <p:cNvPicPr/>
          <p:nvPr/>
        </p:nvPicPr>
        <p:blipFill>
          <a:blip r:embed="rId2"/>
          <a:stretch/>
        </p:blipFill>
        <p:spPr>
          <a:xfrm>
            <a:off x="981000" y="2357640"/>
            <a:ext cx="4431240" cy="2492280"/>
          </a:xfrm>
          <a:prstGeom prst="rect">
            <a:avLst/>
          </a:prstGeom>
          <a:ln w="0">
            <a:noFill/>
          </a:ln>
        </p:spPr>
      </p:pic>
      <p:sp>
        <p:nvSpPr>
          <p:cNvPr id="249"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a:solidFill>
                  <a:srgbClr val="000000"/>
                </a:solidFill>
                <a:latin typeface="Switzer"/>
              </a:rPr>
              <a:t>Główne czynniki będące przyczyną wypadku jądrowego:</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a:solidFill>
                  <a:srgbClr val="000000"/>
                </a:solidFill>
                <a:latin typeface="Switzer"/>
              </a:rPr>
              <a:t>Reaktor nie spełniał wymogów bezpieczeństwa i zawierał niebezpieczne elementy konstrukcyjne. </a:t>
            </a:r>
            <a:endParaRPr lang="lt-LT" sz="2000" b="0" strike="noStrike" spc="-1">
              <a:solidFill>
                <a:srgbClr val="000000"/>
              </a:solidFill>
              <a:latin typeface="Switzer"/>
            </a:endParaRPr>
          </a:p>
        </p:txBody>
      </p:sp>
      <p:grpSp>
        <p:nvGrpSpPr>
          <p:cNvPr id="250" name="Group 16"/>
          <p:cNvGrpSpPr/>
          <p:nvPr/>
        </p:nvGrpSpPr>
        <p:grpSpPr>
          <a:xfrm>
            <a:off x="-5040" y="6738120"/>
            <a:ext cx="12206880" cy="123120"/>
            <a:chOff x="-5040" y="6738120"/>
            <a:chExt cx="12206880" cy="123120"/>
          </a:xfrm>
        </p:grpSpPr>
        <p:sp>
          <p:nvSpPr>
            <p:cNvPr id="251"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52"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53"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4" name="Paveikslėlis 4" descr="Paveikslėlis, kuriame yra ekrano kopija, tekstas, dizainas, linija&#10;&#10;Automatiškai sugeneruotas aprašymas"/>
          <p:cNvPicPr/>
          <p:nvPr/>
        </p:nvPicPr>
        <p:blipFill>
          <a:blip r:embed="rId2"/>
          <a:stretch/>
        </p:blipFill>
        <p:spPr>
          <a:xfrm>
            <a:off x="1128600" y="2378880"/>
            <a:ext cx="3733560" cy="2099880"/>
          </a:xfrm>
          <a:prstGeom prst="rect">
            <a:avLst/>
          </a:prstGeom>
          <a:ln w="0">
            <a:noFill/>
          </a:ln>
        </p:spPr>
      </p:pic>
      <p:sp>
        <p:nvSpPr>
          <p:cNvPr id="255" name="PlaceHolder 1"/>
          <p:cNvSpPr>
            <a:spLocks noGrp="1"/>
          </p:cNvSpPr>
          <p:nvPr>
            <p:ph/>
          </p:nvPr>
        </p:nvSpPr>
        <p:spPr>
          <a:xfrm>
            <a:off x="6134400" y="2533320"/>
            <a:ext cx="5218920" cy="3447360"/>
          </a:xfrm>
          <a:prstGeom prst="rect">
            <a:avLst/>
          </a:prstGeom>
          <a:noFill/>
          <a:ln w="0">
            <a:noFill/>
          </a:ln>
        </p:spPr>
        <p:txBody>
          <a:bodyPr anchor="t">
            <a:normAutofit/>
          </a:bodyPr>
          <a:lstStyle/>
          <a:p>
            <a:pPr>
              <a:lnSpc>
                <a:spcPct val="90000"/>
              </a:lnSpc>
              <a:spcBef>
                <a:spcPts val="1001"/>
              </a:spcBef>
              <a:buNone/>
              <a:tabLst>
                <a:tab pos="0" algn="l"/>
              </a:tabLst>
            </a:pPr>
            <a:r>
              <a:rPr lang="pl-PL" sz="1900" b="1" strike="noStrike" spc="-1">
                <a:solidFill>
                  <a:srgbClr val="000000"/>
                </a:solidFill>
                <a:latin typeface="Switzer"/>
              </a:rPr>
              <a:t>Główne czynniki będące przyczyną wypadku jądrowego:</a:t>
            </a:r>
            <a:endParaRPr lang="lt-LT" sz="19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1900" b="0" strike="noStrike" spc="-1">
                <a:solidFill>
                  <a:srgbClr val="000000"/>
                </a:solidFill>
                <a:latin typeface="Switzer"/>
              </a:rPr>
              <a:t>Niska jakość części przepisów operacyjnych dotyczącej bezpieczeństwa, nieskuteczne zarządzanie bezpieczeństwem i brak nadzoru nad sektorem energii jądrowej oraz ogólny brak kultury bezpieczeństwa jądrowego zarówno na poziomie krajowym, jak i lokalnym.</a:t>
            </a:r>
            <a:endParaRPr lang="lt-LT" sz="1900" b="0" strike="noStrike" spc="-1">
              <a:solidFill>
                <a:srgbClr val="000000"/>
              </a:solidFill>
              <a:latin typeface="Switzer"/>
            </a:endParaRPr>
          </a:p>
        </p:txBody>
      </p:sp>
      <p:grpSp>
        <p:nvGrpSpPr>
          <p:cNvPr id="256" name="Group 9"/>
          <p:cNvGrpSpPr/>
          <p:nvPr/>
        </p:nvGrpSpPr>
        <p:grpSpPr>
          <a:xfrm>
            <a:off x="-5040" y="6738120"/>
            <a:ext cx="12206880" cy="123120"/>
            <a:chOff x="-5040" y="6738120"/>
            <a:chExt cx="12206880" cy="123120"/>
          </a:xfrm>
        </p:grpSpPr>
        <p:sp>
          <p:nvSpPr>
            <p:cNvPr id="257"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58"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59"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0" name="Paveikslėlis 4" descr="Paveikslėlis, kuriame yra apranga, animacija&#10;&#10;Automatiškai sugeneruotas aprašymas"/>
          <p:cNvPicPr/>
          <p:nvPr/>
        </p:nvPicPr>
        <p:blipFill>
          <a:blip r:embed="rId2"/>
          <a:stretch/>
        </p:blipFill>
        <p:spPr>
          <a:xfrm>
            <a:off x="838080" y="2200680"/>
            <a:ext cx="4366440" cy="2455920"/>
          </a:xfrm>
          <a:prstGeom prst="rect">
            <a:avLst/>
          </a:prstGeom>
          <a:ln w="0">
            <a:noFill/>
          </a:ln>
        </p:spPr>
      </p:pic>
      <p:sp>
        <p:nvSpPr>
          <p:cNvPr id="261" name="PlaceHolder 1"/>
          <p:cNvSpPr>
            <a:spLocks noGrp="1"/>
          </p:cNvSpPr>
          <p:nvPr>
            <p:ph/>
          </p:nvPr>
        </p:nvSpPr>
        <p:spPr>
          <a:xfrm>
            <a:off x="6134400" y="2533320"/>
            <a:ext cx="521892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Główne czynniki będące przyczyną wypadku jądrowego:</a:t>
            </a:r>
            <a:endParaRPr lang="lt-LT" sz="20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Pracownicy nie byli wystarczająco przeszkoleni z funkcjami elektrowni związanymi z bezpieczeństwem, popełnili liczne błędy i naruszyli obowiązujące przepisy i program testów. </a:t>
            </a:r>
          </a:p>
        </p:txBody>
      </p:sp>
      <p:grpSp>
        <p:nvGrpSpPr>
          <p:cNvPr id="262" name="Group 9"/>
          <p:cNvGrpSpPr/>
          <p:nvPr/>
        </p:nvGrpSpPr>
        <p:grpSpPr>
          <a:xfrm>
            <a:off x="-5040" y="6738120"/>
            <a:ext cx="12206880" cy="123120"/>
            <a:chOff x="-5040" y="6738120"/>
            <a:chExt cx="12206880" cy="123120"/>
          </a:xfrm>
        </p:grpSpPr>
        <p:sp>
          <p:nvSpPr>
            <p:cNvPr id="263"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64"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65"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 name="Paveikslėlis 6" descr="Paveikslėlis, kuriame yra žemėlapis, Pasaulis, atlasas, tekstas&#10;&#10;Automatiškai sugeneruotas aprašymas"/>
          <p:cNvPicPr/>
          <p:nvPr/>
        </p:nvPicPr>
        <p:blipFill>
          <a:blip r:embed="rId2"/>
          <a:stretch/>
        </p:blipFill>
        <p:spPr>
          <a:xfrm>
            <a:off x="1091880" y="2209680"/>
            <a:ext cx="4335120" cy="2438280"/>
          </a:xfrm>
          <a:prstGeom prst="rect">
            <a:avLst/>
          </a:prstGeom>
          <a:ln w="0">
            <a:noFill/>
          </a:ln>
        </p:spPr>
      </p:pic>
      <p:sp>
        <p:nvSpPr>
          <p:cNvPr id="267" name="PlaceHolder 1"/>
          <p:cNvSpPr>
            <a:spLocks noGrp="1"/>
          </p:cNvSpPr>
          <p:nvPr>
            <p:ph/>
          </p:nvPr>
        </p:nvSpPr>
        <p:spPr>
          <a:xfrm>
            <a:off x="6103800" y="2533320"/>
            <a:ext cx="524988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Jest to największa tego typu awaria w historii energetyki jądrowej, zarówno pod względem szacowanej liczby ofiar śmiertelnych, jak i szkód gospodarczych.</a:t>
            </a:r>
            <a:endParaRPr lang="lt-LT" sz="2000" b="0" strike="noStrike" spc="-1" dirty="0">
              <a:solidFill>
                <a:srgbClr val="000000"/>
              </a:solidFill>
              <a:latin typeface="Switzer"/>
            </a:endParaRPr>
          </a:p>
        </p:txBody>
      </p:sp>
      <p:grpSp>
        <p:nvGrpSpPr>
          <p:cNvPr id="268" name="Group 11"/>
          <p:cNvGrpSpPr/>
          <p:nvPr/>
        </p:nvGrpSpPr>
        <p:grpSpPr>
          <a:xfrm>
            <a:off x="-5040" y="6738120"/>
            <a:ext cx="12206880" cy="123120"/>
            <a:chOff x="-5040" y="6738120"/>
            <a:chExt cx="12206880" cy="123120"/>
          </a:xfrm>
        </p:grpSpPr>
        <p:sp>
          <p:nvSpPr>
            <p:cNvPr id="269" name="Rectangle 12"/>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70" name="Rectangle 13"/>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71"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2" name="Paveikslėlis 4" descr="Paveikslėlis, kuriame yra tekstas, Šriftas, Grafika, iliustracija&#10;&#10;Automatiškai sugeneruotas aprašymas"/>
          <p:cNvPicPr/>
          <p:nvPr/>
        </p:nvPicPr>
        <p:blipFill>
          <a:blip r:embed="rId2"/>
          <a:stretch/>
        </p:blipFill>
        <p:spPr>
          <a:xfrm>
            <a:off x="1045800" y="2216880"/>
            <a:ext cx="4005720" cy="2252880"/>
          </a:xfrm>
          <a:prstGeom prst="rect">
            <a:avLst/>
          </a:prstGeom>
          <a:ln w="0">
            <a:noFill/>
          </a:ln>
        </p:spPr>
      </p:pic>
      <p:sp>
        <p:nvSpPr>
          <p:cNvPr id="273" name="PlaceHolder 1"/>
          <p:cNvSpPr>
            <a:spLocks noGrp="1"/>
          </p:cNvSpPr>
          <p:nvPr>
            <p:ph/>
          </p:nvPr>
        </p:nvSpPr>
        <p:spPr>
          <a:xfrm>
            <a:off x="6134400" y="2533320"/>
            <a:ext cx="5218920" cy="3447360"/>
          </a:xfrm>
          <a:prstGeom prst="rect">
            <a:avLst/>
          </a:prstGeom>
          <a:noFill/>
          <a:ln w="0">
            <a:noFill/>
          </a:ln>
        </p:spPr>
        <p:txBody>
          <a:bodyPr anchor="t">
            <a:normAutofit/>
          </a:bodyPr>
          <a:lstStyle/>
          <a:p>
            <a:pPr>
              <a:lnSpc>
                <a:spcPct val="90000"/>
              </a:lnSpc>
              <a:spcBef>
                <a:spcPts val="1001"/>
              </a:spcBef>
              <a:buNone/>
              <a:tabLst>
                <a:tab pos="0" algn="l"/>
              </a:tabLst>
            </a:pPr>
            <a:r>
              <a:rPr lang="lt-LT" sz="1900" b="0" strike="noStrike" spc="-1" dirty="0">
                <a:solidFill>
                  <a:srgbClr val="000000"/>
                </a:solidFill>
                <a:latin typeface="Switzer"/>
              </a:rPr>
              <a:t>    </a:t>
            </a:r>
            <a:r>
              <a:rPr lang="pl-PL" sz="1900" b="0" strike="noStrike" spc="-1" dirty="0">
                <a:solidFill>
                  <a:srgbClr val="000000"/>
                </a:solidFill>
                <a:latin typeface="Switzer"/>
              </a:rPr>
              <a:t>Wypadek w Czarnobylu jest jednym z zaledwie dwóch w historii, które zostały ocenione na 7 w międzynarodowej skali wypadków nuklearnych i radiologicznych. Wypadek w elektrowni jądrowej w Czarnobylu pokazał, że materiał radioaktywny może rozprzestrzenić się na dużym obszarze w stosunkowo krótkim czasie </a:t>
            </a:r>
            <a:r>
              <a:rPr lang="en-US" sz="1900" b="0" strike="noStrike" spc="-1" dirty="0">
                <a:solidFill>
                  <a:srgbClr val="000000"/>
                </a:solidFill>
                <a:latin typeface="Switzer"/>
              </a:rPr>
              <a:t>–</a:t>
            </a:r>
            <a:r>
              <a:rPr lang="pl-PL" sz="1900" b="0" strike="noStrike" spc="-1" dirty="0">
                <a:solidFill>
                  <a:srgbClr val="000000"/>
                </a:solidFill>
                <a:latin typeface="Switzer"/>
              </a:rPr>
              <a:t> w ciągu kilku dni.</a:t>
            </a:r>
            <a:endParaRPr lang="lt-LT" sz="1900" b="0" strike="noStrike" spc="-1" dirty="0">
              <a:solidFill>
                <a:srgbClr val="000000"/>
              </a:solidFill>
              <a:latin typeface="Switzer"/>
            </a:endParaRPr>
          </a:p>
        </p:txBody>
      </p:sp>
      <p:grpSp>
        <p:nvGrpSpPr>
          <p:cNvPr id="274" name="Group 9"/>
          <p:cNvGrpSpPr/>
          <p:nvPr/>
        </p:nvGrpSpPr>
        <p:grpSpPr>
          <a:xfrm>
            <a:off x="-5040" y="6738120"/>
            <a:ext cx="12206880" cy="123120"/>
            <a:chOff x="-5040" y="6738120"/>
            <a:chExt cx="12206880" cy="123120"/>
          </a:xfrm>
        </p:grpSpPr>
        <p:sp>
          <p:nvSpPr>
            <p:cNvPr id="275"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76"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77"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8" name="Paveikslėlis 4" descr="Paveikslėlis, kuriame yra laikrodis&#10;&#10;Automatiškai sugeneruotas aprašymas"/>
          <p:cNvPicPr/>
          <p:nvPr/>
        </p:nvPicPr>
        <p:blipFill>
          <a:blip r:embed="rId2"/>
          <a:stretch/>
        </p:blipFill>
        <p:spPr>
          <a:xfrm>
            <a:off x="1119600" y="2610720"/>
            <a:ext cx="3443040" cy="1936440"/>
          </a:xfrm>
          <a:prstGeom prst="rect">
            <a:avLst/>
          </a:prstGeom>
          <a:ln w="0">
            <a:noFill/>
          </a:ln>
        </p:spPr>
      </p:pic>
      <p:sp>
        <p:nvSpPr>
          <p:cNvPr id="279" name="PlaceHolder 1"/>
          <p:cNvSpPr>
            <a:spLocks noGrp="1"/>
          </p:cNvSpPr>
          <p:nvPr>
            <p:ph/>
          </p:nvPr>
        </p:nvSpPr>
        <p:spPr>
          <a:xfrm>
            <a:off x="6134400" y="2533320"/>
            <a:ext cx="5218920" cy="3447360"/>
          </a:xfrm>
          <a:prstGeom prst="rect">
            <a:avLst/>
          </a:prstGeom>
          <a:noFill/>
          <a:ln w="0">
            <a:noFill/>
          </a:ln>
        </p:spPr>
        <p:txBody>
          <a:bodyPr anchor="t">
            <a:normAutofit/>
          </a:bodyPr>
          <a:lstStyle/>
          <a:p>
            <a:pPr>
              <a:lnSpc>
                <a:spcPct val="90000"/>
              </a:lnSpc>
              <a:spcBef>
                <a:spcPts val="1001"/>
              </a:spcBef>
              <a:buNone/>
              <a:tabLst>
                <a:tab pos="0" algn="l"/>
              </a:tabLst>
            </a:pPr>
            <a:r>
              <a:rPr lang="lt-LT" sz="1600" b="0" strike="noStrike" spc="-1" dirty="0">
                <a:solidFill>
                  <a:srgbClr val="000000"/>
                </a:solidFill>
                <a:latin typeface="Switzer"/>
              </a:rPr>
              <a:t>     </a:t>
            </a:r>
            <a:r>
              <a:rPr lang="pl-PL" sz="1600" b="0" strike="noStrike" spc="-1" dirty="0">
                <a:solidFill>
                  <a:srgbClr val="000000"/>
                </a:solidFill>
                <a:latin typeface="Switzer"/>
              </a:rPr>
              <a:t>Jednym z największych błędów w reakcji na awarię w Czarnobylu było </a:t>
            </a:r>
            <a:r>
              <a:rPr lang="pl-PL" sz="1600" b="1" strike="noStrike" spc="-1" dirty="0">
                <a:solidFill>
                  <a:srgbClr val="000000"/>
                </a:solidFill>
                <a:latin typeface="Switzer"/>
              </a:rPr>
              <a:t>opóźnienie w informowaniu ludności</a:t>
            </a:r>
            <a:r>
              <a:rPr lang="pl-PL" sz="1600" b="0" strike="noStrike" spc="-1" dirty="0">
                <a:solidFill>
                  <a:srgbClr val="000000"/>
                </a:solidFill>
                <a:latin typeface="Switzer"/>
              </a:rPr>
              <a:t>. Niedoinformowanie lub całkowity brak informacji doprowadził do braku zaufania wobec środków ochrony (ewakuacja, relokacja itp.) oraz do niekorzystnych skutków zdrowotnych (strach, stres), czasami nawet niezwiązanych z bezpośrednimi skutkami narażenia na zagrożenie. Informacje i instruktaże dla mieszkańców, natychmiastowe działania ochronne, takie jak schronienie, ewakuacja, profilaktyka tarczycy za pomocą jodu stabilnego i zakaz spożywania zakażonej żywności, zostały zalecone późno i nie uchroniły ludzi przed negatywnymi skutkami zdrowotnymi ekspozycji na zagrożenie.</a:t>
            </a:r>
            <a:endParaRPr lang="lt-LT" sz="1600" b="0" strike="noStrike" spc="-1" dirty="0">
              <a:solidFill>
                <a:srgbClr val="000000"/>
              </a:solidFill>
              <a:latin typeface="Switzer"/>
            </a:endParaRPr>
          </a:p>
        </p:txBody>
      </p:sp>
      <p:grpSp>
        <p:nvGrpSpPr>
          <p:cNvPr id="280" name="Group 9"/>
          <p:cNvGrpSpPr/>
          <p:nvPr/>
        </p:nvGrpSpPr>
        <p:grpSpPr>
          <a:xfrm>
            <a:off x="-5040" y="6738120"/>
            <a:ext cx="12206880" cy="123120"/>
            <a:chOff x="-5040" y="6738120"/>
            <a:chExt cx="12206880" cy="123120"/>
          </a:xfrm>
        </p:grpSpPr>
        <p:sp>
          <p:nvSpPr>
            <p:cNvPr id="281"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82"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83"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4" name="Paveikslėlis 4" descr="Paveikslėlis, kuriame yra animacija, ekrano kopija&#10;&#10;Automatiškai sugeneruotas aprašymas"/>
          <p:cNvPicPr/>
          <p:nvPr/>
        </p:nvPicPr>
        <p:blipFill>
          <a:blip r:embed="rId2"/>
          <a:stretch/>
        </p:blipFill>
        <p:spPr>
          <a:xfrm>
            <a:off x="1248840" y="2533320"/>
            <a:ext cx="3546000" cy="1994400"/>
          </a:xfrm>
          <a:prstGeom prst="rect">
            <a:avLst/>
          </a:prstGeom>
          <a:ln w="0">
            <a:noFill/>
          </a:ln>
        </p:spPr>
      </p:pic>
      <p:sp>
        <p:nvSpPr>
          <p:cNvPr id="285"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1600" b="0" strike="noStrike" spc="-1" dirty="0">
                <a:solidFill>
                  <a:srgbClr val="000000"/>
                </a:solidFill>
                <a:latin typeface="Switzer"/>
              </a:rPr>
              <a:t>     </a:t>
            </a:r>
            <a:r>
              <a:rPr lang="pl-PL" sz="1600" b="0" strike="noStrike" spc="-1" dirty="0">
                <a:solidFill>
                  <a:srgbClr val="000000"/>
                </a:solidFill>
                <a:latin typeface="Switzer"/>
              </a:rPr>
              <a:t>W dniu 11 marca 2011 r. potężne trzęsienie ziemi o </a:t>
            </a:r>
            <a:r>
              <a:rPr lang="pl-PL" sz="1600" b="0" strike="noStrike" spc="-1" dirty="0" err="1">
                <a:solidFill>
                  <a:srgbClr val="000000"/>
                </a:solidFill>
                <a:latin typeface="Switzer"/>
              </a:rPr>
              <a:t>magnitudzie</a:t>
            </a:r>
            <a:r>
              <a:rPr lang="pl-PL" sz="1600" b="0" strike="noStrike" spc="-1" dirty="0">
                <a:solidFill>
                  <a:srgbClr val="000000"/>
                </a:solidFill>
                <a:latin typeface="Switzer"/>
              </a:rPr>
              <a:t> 9 uderzyło w Ocean Spokojny u wschodnich wybrzeży Japonii, wstrząsając ziemią wzdłuż wybrzeża prefektury Fukushima. Trzęsienie ziemi automatycznie wyłączyło trzy reaktory w elektrowni jądrowej Fukushima </a:t>
            </a:r>
            <a:r>
              <a:rPr lang="pl-PL" sz="1600" b="0" strike="noStrike" spc="-1" dirty="0" err="1">
                <a:solidFill>
                  <a:srgbClr val="000000"/>
                </a:solidFill>
                <a:latin typeface="Switzer"/>
              </a:rPr>
              <a:t>Daiichi</a:t>
            </a:r>
            <a:r>
              <a:rPr lang="pl-PL" sz="1600" b="0" strike="noStrike" spc="-1" dirty="0">
                <a:solidFill>
                  <a:srgbClr val="000000"/>
                </a:solidFill>
                <a:latin typeface="Switzer"/>
              </a:rPr>
              <a:t>, podczas gdy pozostałe trzy reaktory zostały wyłączone na czas planowanej kontroli. Trzęsienie ziemi zakłóciło zewnętrzne zasilanie, a generatory dieslowe elektrowni jądrowej zostały zalane przez tsunami. Awarie chłodzenia doprowadziły do częściowego stopienia się paliwa jądrowego w reaktorach 1, 2 i 3, a eksplozje w dniach 12, 13 i 15 marca spowodowały uwolnienie dużych ilości materiału promieniotwórczego do atmosfery i Oceanu Spokojnego.</a:t>
            </a:r>
            <a:endParaRPr lang="lt-LT" sz="1600" b="0" strike="noStrike" spc="-1" dirty="0">
              <a:solidFill>
                <a:srgbClr val="000000"/>
              </a:solidFill>
              <a:latin typeface="Switzer"/>
            </a:endParaRPr>
          </a:p>
        </p:txBody>
      </p:sp>
      <p:grpSp>
        <p:nvGrpSpPr>
          <p:cNvPr id="286" name="Group 9"/>
          <p:cNvGrpSpPr/>
          <p:nvPr/>
        </p:nvGrpSpPr>
        <p:grpSpPr>
          <a:xfrm>
            <a:off x="-5040" y="6738120"/>
            <a:ext cx="12206880" cy="123120"/>
            <a:chOff x="-5040" y="6738120"/>
            <a:chExt cx="12206880" cy="123120"/>
          </a:xfrm>
        </p:grpSpPr>
        <p:sp>
          <p:nvSpPr>
            <p:cNvPr id="287"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88"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289"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1900" b="0" strike="noStrike" spc="-1" dirty="0">
                <a:solidFill>
                  <a:srgbClr val="000000"/>
                </a:solidFill>
                <a:latin typeface="Switzer"/>
              </a:rPr>
              <a:t>    </a:t>
            </a:r>
            <a:r>
              <a:rPr lang="pl-PL" sz="1900" b="0" strike="noStrike" spc="-1" dirty="0">
                <a:solidFill>
                  <a:srgbClr val="000000"/>
                </a:solidFill>
                <a:latin typeface="Switzer"/>
              </a:rPr>
              <a:t>Radionuklidy skaziły obszar około 80 kilometrów wokół elektrowni jądrowej Fukushima, ale wyższe poziomy skażenia odnotowano na znacznie mniejszym obszarze. Mieszkańcy zostali ewakuowani z 20-kilometrowej strefy w dniach 11-12 marca 2011 roku. W niektórych obszarach przeprowadzono ewakuację lub podjęto inne środki w celu ochrony ludności.</a:t>
            </a:r>
            <a:endParaRPr lang="lt-LT" sz="1900" b="0" strike="noStrike" spc="-1" dirty="0">
              <a:solidFill>
                <a:srgbClr val="000000"/>
              </a:solidFill>
              <a:latin typeface="Switzer"/>
            </a:endParaRPr>
          </a:p>
        </p:txBody>
      </p:sp>
      <p:grpSp>
        <p:nvGrpSpPr>
          <p:cNvPr id="291" name="Group 9"/>
          <p:cNvGrpSpPr/>
          <p:nvPr/>
        </p:nvGrpSpPr>
        <p:grpSpPr>
          <a:xfrm>
            <a:off x="-5040" y="6738120"/>
            <a:ext cx="12206880" cy="123120"/>
            <a:chOff x="-5040" y="6738120"/>
            <a:chExt cx="12206880" cy="123120"/>
          </a:xfrm>
        </p:grpSpPr>
        <p:sp>
          <p:nvSpPr>
            <p:cNvPr id="292"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293"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pic>
        <p:nvPicPr>
          <p:cNvPr id="294" name="Paveikslėlis 3" descr="Paveikslėlis, kuriame yra animacija, ekrano kopija&#10;&#10;Automatiškai sugeneruotas aprašymas"/>
          <p:cNvPicPr/>
          <p:nvPr/>
        </p:nvPicPr>
        <p:blipFill>
          <a:blip r:embed="rId2"/>
          <a:stretch/>
        </p:blipFill>
        <p:spPr>
          <a:xfrm>
            <a:off x="1248840" y="2533320"/>
            <a:ext cx="3546000" cy="1994400"/>
          </a:xfrm>
          <a:prstGeom prst="rect">
            <a:avLst/>
          </a:prstGeom>
          <a:ln w="0">
            <a:noFill/>
          </a:ln>
        </p:spPr>
      </p:pic>
      <p:sp>
        <p:nvSpPr>
          <p:cNvPr id="296"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7" name="Paveikslėlis 4" descr="Paveikslėlis, kuriame yra apranga, asmuo&#10;&#10;Automatiškai sugeneruotas aprašymas"/>
          <p:cNvPicPr/>
          <p:nvPr/>
        </p:nvPicPr>
        <p:blipFill>
          <a:blip r:embed="rId2"/>
          <a:stretch/>
        </p:blipFill>
        <p:spPr>
          <a:xfrm>
            <a:off x="1064160" y="2357640"/>
            <a:ext cx="3939840" cy="2216160"/>
          </a:xfrm>
          <a:prstGeom prst="rect">
            <a:avLst/>
          </a:prstGeom>
          <a:ln w="0">
            <a:noFill/>
          </a:ln>
        </p:spPr>
      </p:pic>
      <p:sp>
        <p:nvSpPr>
          <p:cNvPr id="298"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1600" b="0" strike="noStrike" spc="-1" dirty="0">
                <a:solidFill>
                  <a:srgbClr val="000000"/>
                </a:solidFill>
                <a:latin typeface="Switzer"/>
              </a:rPr>
              <a:t>    </a:t>
            </a:r>
            <a:r>
              <a:rPr lang="pl-PL" sz="1600" b="0" strike="noStrike" spc="-1" dirty="0">
                <a:solidFill>
                  <a:srgbClr val="000000"/>
                </a:solidFill>
                <a:latin typeface="Switzer"/>
              </a:rPr>
              <a:t>Główną przyczyną tej katastrofy jest to, że kiedy projektowano elektrownię jądrową Fukushima, przyjęto, że najwyższa fala tsunami w pobliżu elektrowni będzie miała około 3,1 metra wysokości. Tymczasem wysokość falochronu przy blokach energetycznych 1–4 wynosiła zaledwie 5,5 metra, przybrzeżne stacje pomp zostały zbudowane na poziomie 4 metrów, a pozostałe budynki bloków energetycznych 1–4 zostały zbudowane na poziomie około 10 metrów. Katastrofa ujawniła również, że wdrożone środki awaryjne nie były wystarczające.</a:t>
            </a:r>
            <a:endParaRPr lang="lt-LT" sz="1600" b="0" strike="noStrike" spc="-1" dirty="0">
              <a:solidFill>
                <a:srgbClr val="000000"/>
              </a:solidFill>
              <a:latin typeface="Switzer"/>
            </a:endParaRPr>
          </a:p>
          <a:p>
            <a:pPr>
              <a:lnSpc>
                <a:spcPct val="90000"/>
              </a:lnSpc>
              <a:spcBef>
                <a:spcPts val="1001"/>
              </a:spcBef>
              <a:buNone/>
              <a:tabLst>
                <a:tab pos="0" algn="l"/>
              </a:tabLst>
            </a:pPr>
            <a:endParaRPr lang="lt-LT" sz="1600" b="0" strike="noStrike" spc="-1" dirty="0">
              <a:solidFill>
                <a:srgbClr val="000000"/>
              </a:solidFill>
              <a:latin typeface="Switzer"/>
            </a:endParaRPr>
          </a:p>
        </p:txBody>
      </p:sp>
      <p:grpSp>
        <p:nvGrpSpPr>
          <p:cNvPr id="299" name="Group 9"/>
          <p:cNvGrpSpPr/>
          <p:nvPr/>
        </p:nvGrpSpPr>
        <p:grpSpPr>
          <a:xfrm>
            <a:off x="-5040" y="6738120"/>
            <a:ext cx="12206880" cy="123120"/>
            <a:chOff x="-5040" y="6738120"/>
            <a:chExt cx="12206880" cy="123120"/>
          </a:xfrm>
        </p:grpSpPr>
        <p:sp>
          <p:nvSpPr>
            <p:cNvPr id="300"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01"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02"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1600" b="0" strike="noStrike" spc="-1" dirty="0">
                <a:solidFill>
                  <a:srgbClr val="000000"/>
                </a:solidFill>
                <a:latin typeface="Switzer"/>
              </a:rPr>
              <a:t>     </a:t>
            </a:r>
            <a:r>
              <a:rPr lang="pl-PL" sz="1600" b="0" strike="noStrike" spc="-1" dirty="0">
                <a:solidFill>
                  <a:srgbClr val="000000"/>
                </a:solidFill>
                <a:latin typeface="Switzer"/>
              </a:rPr>
              <a:t>Wypadek w Fukushimie, spowodowany poważną klęską żywiołową, jest do dziś wydarzeniem na skalę światową i był potrójną katastrofą, w której doszło do jednoczesnego stopienia się 3 reaktorów jądrowych. Na skutek trzęsienia ziemi i tsunami zginęło około 20 tys. osób, zniszczonych zostało ponad 150 tys. budynków, 4,4 mln gospodarstw domowych zostało pozbawionych prądu, a 1,5 mln wody pitnej.</a:t>
            </a:r>
            <a:r>
              <a:rPr lang="lt-LT" sz="1600" b="0" strike="noStrike" spc="-1" dirty="0">
                <a:solidFill>
                  <a:srgbClr val="000000"/>
                </a:solidFill>
                <a:latin typeface="Switzer"/>
              </a:rPr>
              <a:t> </a:t>
            </a:r>
            <a:r>
              <a:rPr lang="pl-PL" sz="1600" b="0" strike="noStrike" spc="-1" dirty="0">
                <a:solidFill>
                  <a:srgbClr val="000000"/>
                </a:solidFill>
                <a:latin typeface="Switzer"/>
              </a:rPr>
              <a:t>Prace nad likwidacją skażeń, demontażem i utylizacją odpadów radioaktywnych w elektrowni jądrowej Fukushima trwają do dziś. Szacuje się, że zajmie to kolejne 30-40 lat.</a:t>
            </a:r>
            <a:endParaRPr lang="lt-LT" sz="1600" b="0" strike="noStrike" spc="-1" dirty="0">
              <a:solidFill>
                <a:srgbClr val="000000"/>
              </a:solidFill>
              <a:latin typeface="Switzer"/>
            </a:endParaRPr>
          </a:p>
          <a:p>
            <a:pPr>
              <a:lnSpc>
                <a:spcPct val="90000"/>
              </a:lnSpc>
              <a:spcBef>
                <a:spcPts val="1001"/>
              </a:spcBef>
              <a:buNone/>
              <a:tabLst>
                <a:tab pos="0" algn="l"/>
              </a:tabLst>
            </a:pPr>
            <a:endParaRPr lang="lt-LT" sz="1600" b="0" strike="noStrike" spc="-1" dirty="0">
              <a:solidFill>
                <a:srgbClr val="000000"/>
              </a:solidFill>
              <a:latin typeface="Switzer"/>
            </a:endParaRPr>
          </a:p>
        </p:txBody>
      </p:sp>
      <p:grpSp>
        <p:nvGrpSpPr>
          <p:cNvPr id="304" name="Group 9"/>
          <p:cNvGrpSpPr/>
          <p:nvPr/>
        </p:nvGrpSpPr>
        <p:grpSpPr>
          <a:xfrm>
            <a:off x="-5040" y="6738120"/>
            <a:ext cx="12206880" cy="123120"/>
            <a:chOff x="-5040" y="6738120"/>
            <a:chExt cx="12206880" cy="123120"/>
          </a:xfrm>
        </p:grpSpPr>
        <p:sp>
          <p:nvSpPr>
            <p:cNvPr id="305"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06"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pic>
        <p:nvPicPr>
          <p:cNvPr id="307" name="Paveikslėlis 3" descr="Paveikslėlis, kuriame yra apranga, asmuo&#10;&#10;Automatiškai sugeneruotas aprašymas"/>
          <p:cNvPicPr/>
          <p:nvPr/>
        </p:nvPicPr>
        <p:blipFill>
          <a:blip r:embed="rId2"/>
          <a:stretch/>
        </p:blipFill>
        <p:spPr>
          <a:xfrm>
            <a:off x="1064160" y="2357640"/>
            <a:ext cx="3939840" cy="2216160"/>
          </a:xfrm>
          <a:prstGeom prst="rect">
            <a:avLst/>
          </a:prstGeom>
          <a:ln w="0">
            <a:noFill/>
          </a:ln>
        </p:spPr>
      </p:pic>
      <p:sp>
        <p:nvSpPr>
          <p:cNvPr id="308" name="Title 1"/>
          <p:cNvSpPr/>
          <p:nvPr/>
        </p:nvSpPr>
        <p:spPr>
          <a:xfrm>
            <a:off x="6103800" y="741240"/>
            <a:ext cx="521892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lt-LT" sz="3200" b="1" strike="noStrike" spc="-1">
                <a:solidFill>
                  <a:srgbClr val="000000"/>
                </a:solidFill>
                <a:latin typeface="Switzer"/>
              </a:rPr>
              <a:t>Awarie jądrowe lub radiologiczne</a:t>
            </a:r>
            <a:endParaRPr lang="en-US" sz="32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2700" b="1" strike="noStrike" spc="-1">
                <a:solidFill>
                  <a:srgbClr val="000000"/>
                </a:solidFill>
                <a:latin typeface="Switzer"/>
              </a:rPr>
              <a:t>Rodzaje promieniowania jonizującego </a:t>
            </a:r>
            <a:br>
              <a:rPr sz="2700"/>
            </a:br>
            <a:br>
              <a:rPr sz="2700"/>
            </a:br>
            <a:endParaRPr lang="lt-LT" sz="2700" b="0" strike="noStrike" spc="-1">
              <a:solidFill>
                <a:srgbClr val="000000"/>
              </a:solidFill>
              <a:latin typeface="Switzer"/>
            </a:endParaRPr>
          </a:p>
        </p:txBody>
      </p:sp>
      <p:pic>
        <p:nvPicPr>
          <p:cNvPr id="102" name="Paveikslėlis 4" descr="Paveikslėlis, kuriame yra ekrano kopija, Stačiakampis, dizainas, Materialinė nuosavybė&#10;&#10;Automatiškai sugeneruotas aprašymas"/>
          <p:cNvPicPr/>
          <p:nvPr/>
        </p:nvPicPr>
        <p:blipFill>
          <a:blip r:embed="rId2"/>
          <a:stretch/>
        </p:blipFill>
        <p:spPr>
          <a:xfrm>
            <a:off x="786960" y="2135160"/>
            <a:ext cx="4408200" cy="2479680"/>
          </a:xfrm>
          <a:prstGeom prst="rect">
            <a:avLst/>
          </a:prstGeom>
          <a:ln w="0">
            <a:noFill/>
          </a:ln>
        </p:spPr>
      </p:pic>
      <p:sp>
        <p:nvSpPr>
          <p:cNvPr id="103" name="PlaceHolder 2"/>
          <p:cNvSpPr>
            <a:spLocks noGrp="1"/>
          </p:cNvSpPr>
          <p:nvPr>
            <p:ph/>
          </p:nvPr>
        </p:nvSpPr>
        <p:spPr>
          <a:xfrm>
            <a:off x="6103800" y="2533320"/>
            <a:ext cx="5218920" cy="344772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pl-PL" sz="1400" b="1" strike="noStrike" spc="-1" dirty="0">
                <a:solidFill>
                  <a:srgbClr val="000000"/>
                </a:solidFill>
                <a:latin typeface="Switzer"/>
              </a:rPr>
              <a:t>Promieniowanie gamma</a:t>
            </a:r>
            <a:r>
              <a:rPr lang="pl-PL" sz="1400" b="0" strike="noStrike" spc="-1" dirty="0">
                <a:solidFill>
                  <a:srgbClr val="000000"/>
                </a:solidFill>
                <a:latin typeface="Switzer"/>
              </a:rPr>
              <a:t> – to wysokoenergetyczny strumień bardzo krótkich fal elektromagnetycznych, które przemieszczają się daleko i mają dużą siłę przebicia i mogą być uwięzione tylko przez grubą warstwę betonu lub ołowiu. </a:t>
            </a:r>
            <a:endParaRPr lang="lt-LT" sz="1400" b="0" strike="noStrike" spc="-1" dirty="0">
              <a:solidFill>
                <a:srgbClr val="000000"/>
              </a:solidFill>
              <a:latin typeface="Switzer"/>
            </a:endParaRPr>
          </a:p>
          <a:p>
            <a:pPr marL="228600" indent="-228600">
              <a:lnSpc>
                <a:spcPct val="90000"/>
              </a:lnSpc>
              <a:spcBef>
                <a:spcPts val="1001"/>
              </a:spcBef>
              <a:buClr>
                <a:srgbClr val="000000"/>
              </a:buClr>
              <a:buFont typeface="Arial"/>
              <a:buChar char="•"/>
            </a:pPr>
            <a:r>
              <a:rPr lang="pl-PL" sz="1400" b="1" strike="noStrike" spc="-1" dirty="0">
                <a:solidFill>
                  <a:srgbClr val="000000"/>
                </a:solidFill>
                <a:latin typeface="Switzer"/>
              </a:rPr>
              <a:t>Promieniowanie rentgenowskie (promieniowanie X)</a:t>
            </a:r>
            <a:r>
              <a:rPr lang="pl-PL" sz="1400" b="0" strike="noStrike" spc="-1" dirty="0">
                <a:solidFill>
                  <a:srgbClr val="000000"/>
                </a:solidFill>
                <a:latin typeface="Switzer"/>
              </a:rPr>
              <a:t> – to promieniowanie generowane przez specjalne urządzenia i ma podobne właściwości do promieniowania gamma. Promieniowanie to jest szeroko stosowane w medycynie i przemyśle. </a:t>
            </a:r>
            <a:endParaRPr lang="lt-LT" sz="1400" b="0" strike="noStrike" spc="-1" dirty="0">
              <a:solidFill>
                <a:srgbClr val="000000"/>
              </a:solidFill>
              <a:latin typeface="Switzer"/>
            </a:endParaRPr>
          </a:p>
          <a:p>
            <a:pPr marL="228600" indent="-228600">
              <a:lnSpc>
                <a:spcPct val="90000"/>
              </a:lnSpc>
              <a:spcBef>
                <a:spcPts val="1001"/>
              </a:spcBef>
              <a:buClr>
                <a:srgbClr val="000000"/>
              </a:buClr>
              <a:buFont typeface="Arial"/>
              <a:buChar char="•"/>
            </a:pPr>
            <a:r>
              <a:rPr lang="pl-PL" sz="1400" b="1" strike="noStrike" spc="-1" dirty="0">
                <a:solidFill>
                  <a:srgbClr val="000000"/>
                </a:solidFill>
                <a:latin typeface="Switzer"/>
              </a:rPr>
              <a:t>Promieniowanie neutronowe</a:t>
            </a:r>
            <a:r>
              <a:rPr lang="pl-PL" sz="1400" b="0" strike="noStrike" spc="-1" dirty="0">
                <a:solidFill>
                  <a:srgbClr val="000000"/>
                </a:solidFill>
                <a:latin typeface="Switzer"/>
              </a:rPr>
              <a:t> – to strumień wolnych neutronów. Typowymi zjawiskami powodującymi uwalnianie swobodnych neutronów są rozszczepienie jądra atomowego lub fuzja jądrowa. Takie zjawiska nazywane są reakcjami jądrowymi</a:t>
            </a:r>
            <a:r>
              <a:rPr lang="lt-LT" sz="1400" b="0" strike="noStrike" spc="-1" dirty="0">
                <a:solidFill>
                  <a:srgbClr val="000000"/>
                </a:solidFill>
                <a:latin typeface="Switzer"/>
              </a:rPr>
              <a:t>.</a:t>
            </a:r>
          </a:p>
          <a:p>
            <a:pPr>
              <a:lnSpc>
                <a:spcPct val="90000"/>
              </a:lnSpc>
              <a:spcBef>
                <a:spcPts val="1001"/>
              </a:spcBef>
              <a:buNone/>
            </a:pPr>
            <a:endParaRPr lang="lt-LT" sz="1400" b="0" strike="noStrike" spc="-1" dirty="0">
              <a:solidFill>
                <a:srgbClr val="000000"/>
              </a:solidFill>
              <a:latin typeface="Switzer"/>
            </a:endParaRPr>
          </a:p>
        </p:txBody>
      </p:sp>
      <p:grpSp>
        <p:nvGrpSpPr>
          <p:cNvPr id="104" name="Group 16"/>
          <p:cNvGrpSpPr/>
          <p:nvPr/>
        </p:nvGrpSpPr>
        <p:grpSpPr>
          <a:xfrm>
            <a:off x="-5040" y="6738120"/>
            <a:ext cx="12206880" cy="123120"/>
            <a:chOff x="-5040" y="6738120"/>
            <a:chExt cx="12206880" cy="123120"/>
          </a:xfrm>
        </p:grpSpPr>
        <p:sp>
          <p:nvSpPr>
            <p:cNvPr id="105"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06"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 name="PlaceHolder 1"/>
          <p:cNvSpPr>
            <a:spLocks noGrp="1"/>
          </p:cNvSpPr>
          <p:nvPr>
            <p:ph type="title"/>
          </p:nvPr>
        </p:nvSpPr>
        <p:spPr>
          <a:xfrm>
            <a:off x="6095880" y="1357920"/>
            <a:ext cx="5257440" cy="999360"/>
          </a:xfrm>
          <a:prstGeom prst="rect">
            <a:avLst/>
          </a:prstGeom>
          <a:noFill/>
          <a:ln w="0">
            <a:noFill/>
          </a:ln>
        </p:spPr>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lt-LT" sz="3200" b="0" strike="noStrike" spc="-1">
              <a:solidFill>
                <a:srgbClr val="000000"/>
              </a:solidFill>
              <a:latin typeface="Switzer"/>
            </a:endParaRPr>
          </a:p>
        </p:txBody>
      </p:sp>
      <p:pic>
        <p:nvPicPr>
          <p:cNvPr id="310" name="Paveikslėlis 4" descr="Paveikslėlis, kuriame yra ekrano kopija, dizainas&#10;&#10;Automatiškai sugeneruotas aprašymas"/>
          <p:cNvPicPr/>
          <p:nvPr/>
        </p:nvPicPr>
        <p:blipFill>
          <a:blip r:embed="rId2"/>
          <a:stretch/>
        </p:blipFill>
        <p:spPr>
          <a:xfrm>
            <a:off x="0" y="1776240"/>
            <a:ext cx="6840302" cy="3813422"/>
          </a:xfrm>
          <a:prstGeom prst="rect">
            <a:avLst/>
          </a:prstGeom>
          <a:ln w="0">
            <a:noFill/>
          </a:ln>
        </p:spPr>
      </p:pic>
      <p:sp>
        <p:nvSpPr>
          <p:cNvPr id="311"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Plecak ucieczkowy pomoże ci przetrwać najważniejsze pierwsze </a:t>
            </a:r>
            <a:r>
              <a:rPr lang="pl-PL" sz="2000" b="1" strike="noStrike" spc="-1" dirty="0">
                <a:solidFill>
                  <a:srgbClr val="000000"/>
                </a:solidFill>
                <a:latin typeface="Switzer"/>
              </a:rPr>
              <a:t>3 dni –</a:t>
            </a:r>
            <a:r>
              <a:rPr lang="en-US" sz="2000" b="1" strike="noStrike" spc="-1" dirty="0">
                <a:solidFill>
                  <a:srgbClr val="000000"/>
                </a:solidFill>
                <a:latin typeface="Switzer"/>
              </a:rPr>
              <a:t> </a:t>
            </a:r>
            <a:r>
              <a:rPr lang="pl-PL" sz="2000" b="1" strike="noStrike" spc="-1" dirty="0">
                <a:solidFill>
                  <a:srgbClr val="000000"/>
                </a:solidFill>
                <a:latin typeface="Switzer"/>
              </a:rPr>
              <a:t>72 godziny</a:t>
            </a:r>
            <a:r>
              <a:rPr lang="pl-PL" sz="2000" b="0" strike="noStrike" spc="-1" dirty="0">
                <a:solidFill>
                  <a:srgbClr val="000000"/>
                </a:solidFill>
                <a:latin typeface="Switzer"/>
              </a:rPr>
              <a:t> – w sytuacji awaryjnej. </a:t>
            </a:r>
            <a:endParaRPr lang="lt-LT" sz="20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312" name="Group 9"/>
          <p:cNvGrpSpPr/>
          <p:nvPr/>
        </p:nvGrpSpPr>
        <p:grpSpPr>
          <a:xfrm>
            <a:off x="-5040" y="6738120"/>
            <a:ext cx="12206880" cy="123120"/>
            <a:chOff x="-5040" y="6738120"/>
            <a:chExt cx="12206880" cy="123120"/>
          </a:xfrm>
        </p:grpSpPr>
        <p:sp>
          <p:nvSpPr>
            <p:cNvPr id="313"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14"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p:cNvSpPr>
          <p:nvPr>
            <p:ph type="title"/>
          </p:nvPr>
        </p:nvSpPr>
        <p:spPr>
          <a:xfrm>
            <a:off x="838080" y="707040"/>
            <a:ext cx="10515240" cy="1325160"/>
          </a:xfrm>
          <a:prstGeom prst="rect">
            <a:avLst/>
          </a:prstGeom>
          <a:noFill/>
          <a:ln w="0">
            <a:noFill/>
          </a:ln>
        </p:spPr>
        <p:txBody>
          <a:bodyPr anchor="ctr">
            <a:normAutofit fontScale="90000"/>
          </a:bodyPr>
          <a:lstStyle/>
          <a:p>
            <a:pPr>
              <a:lnSpc>
                <a:spcPct val="90000"/>
              </a:lnSpc>
              <a:buNone/>
            </a:pPr>
            <a:r>
              <a:rPr lang="lt-LT" sz="4400" b="1" strike="noStrike" spc="-1">
                <a:solidFill>
                  <a:srgbClr val="000000"/>
                </a:solidFill>
                <a:latin typeface="Switzer"/>
              </a:rPr>
              <a:t>Przygotowanie plecaka ucieczkowego</a:t>
            </a:r>
            <a:br>
              <a:rPr sz="4400"/>
            </a:br>
            <a:br>
              <a:rPr sz="4400"/>
            </a:br>
            <a:endParaRPr lang="lt-LT" sz="4400" b="0" strike="noStrike" spc="-1">
              <a:solidFill>
                <a:srgbClr val="000000"/>
              </a:solidFill>
              <a:latin typeface="Switzer"/>
            </a:endParaRPr>
          </a:p>
        </p:txBody>
      </p:sp>
      <p:sp>
        <p:nvSpPr>
          <p:cNvPr id="316" name="PlaceHolder 2"/>
          <p:cNvSpPr>
            <a:spLocks noGrp="1"/>
          </p:cNvSpPr>
          <p:nvPr>
            <p:ph/>
          </p:nvPr>
        </p:nvSpPr>
        <p:spPr>
          <a:xfrm>
            <a:off x="838080" y="1674000"/>
            <a:ext cx="10515240" cy="335016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Sytuacja awaryjna to sytuacja, </a:t>
            </a:r>
            <a:r>
              <a:rPr lang="pl-PL" sz="2000" b="1" strike="noStrike" spc="-1" dirty="0">
                <a:solidFill>
                  <a:srgbClr val="000000"/>
                </a:solidFill>
                <a:latin typeface="Switzer"/>
              </a:rPr>
              <a:t>która może zagrażać zdrowiu, życiu, </a:t>
            </a:r>
            <a:r>
              <a:rPr lang="pl-PL" sz="2000" b="1" spc="-1" dirty="0">
                <a:solidFill>
                  <a:srgbClr val="000000"/>
                </a:solidFill>
                <a:latin typeface="Switzer"/>
              </a:rPr>
              <a:t>mieniu</a:t>
            </a:r>
            <a:r>
              <a:rPr lang="pl-PL" sz="2000" b="1" strike="noStrike" spc="-1" dirty="0">
                <a:solidFill>
                  <a:srgbClr val="000000"/>
                </a:solidFill>
                <a:latin typeface="Switzer"/>
              </a:rPr>
              <a:t> lub środowisku naturalnemu.</a:t>
            </a:r>
            <a:r>
              <a:rPr lang="pl-PL" sz="2000" b="0" strike="noStrike" spc="-1" dirty="0">
                <a:solidFill>
                  <a:srgbClr val="000000"/>
                </a:solidFill>
                <a:latin typeface="Switzer"/>
              </a:rPr>
              <a:t> Np. bardzo silny huragan, powódź, awaria w elektrowni jądrowej itp. W plecaku powinny znaleźć się ważne dokumenty, żywność i woda, ciepłe ubrania, buty i inne niezbędne przedmioty. Przedyskutuj z rodzicami, dlaczego potrzebujesz plecaka ewakuacyjnego i jakie przedmioty warto spakować. Szczegółowe informacje na temat zawartości plecaka ucieczkowego można znaleźć na stronie internetowej litewskiego systemu gotowości na wypadek sytuacji nadzwyczajnych: </a:t>
            </a:r>
            <a:endParaRPr lang="lt-LT" sz="2000" b="0" strike="noStrike" spc="-1" dirty="0">
              <a:solidFill>
                <a:srgbClr val="000000"/>
              </a:solidFill>
              <a:latin typeface="Switzer"/>
            </a:endParaRPr>
          </a:p>
        </p:txBody>
      </p:sp>
      <p:pic>
        <p:nvPicPr>
          <p:cNvPr id="317" name="Paveikslėlis 4" descr="Paveikslėlis, kuriame yra ekrano kopija, Šriftas, tekstas, simbolis&#10;&#10;Automatiškai sugeneruotas aprašymas">
            <a:hlinkClick r:id="rId2"/>
          </p:cNvPr>
          <p:cNvPicPr/>
          <p:nvPr/>
        </p:nvPicPr>
        <p:blipFill>
          <a:blip r:embed="rId3"/>
          <a:stretch/>
        </p:blipFill>
        <p:spPr>
          <a:xfrm>
            <a:off x="3002760" y="5130360"/>
            <a:ext cx="6185880" cy="118116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8" name="Paveikslėlis 6" descr="Paveikslėlis, kuriame yra vandens butelis, Plastikinis butelis, butelis&#10;&#10;Automatiškai sugeneruotas aprašymas"/>
          <p:cNvPicPr/>
          <p:nvPr/>
        </p:nvPicPr>
        <p:blipFill>
          <a:blip r:embed="rId2"/>
          <a:stretch/>
        </p:blipFill>
        <p:spPr>
          <a:xfrm>
            <a:off x="1184400" y="2293920"/>
            <a:ext cx="4035960" cy="2270160"/>
          </a:xfrm>
          <a:prstGeom prst="rect">
            <a:avLst/>
          </a:prstGeom>
          <a:ln w="0">
            <a:noFill/>
          </a:ln>
        </p:spPr>
      </p:pic>
      <p:sp>
        <p:nvSpPr>
          <p:cNvPr id="319"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Razem z rodzicami zadbaj o swój plecak ucieczkowy, w którym </a:t>
            </a:r>
            <a:r>
              <a:rPr lang="pl-PL" sz="2000" b="1" strike="noStrike" spc="-1">
                <a:solidFill>
                  <a:srgbClr val="000000"/>
                </a:solidFill>
                <a:latin typeface="Switzer"/>
              </a:rPr>
              <a:t>powinny być</a:t>
            </a:r>
            <a:r>
              <a:rPr lang="pl-PL" sz="2000" b="0" strike="noStrike" spc="-1">
                <a:solidFill>
                  <a:srgbClr val="000000"/>
                </a:solidFill>
                <a:latin typeface="Switzer"/>
              </a:rPr>
              <a:t>:</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lt-LT" sz="2000" b="1" strike="noStrike" spc="-1">
                <a:solidFill>
                  <a:srgbClr val="000000"/>
                </a:solidFill>
                <a:latin typeface="Switzer"/>
              </a:rPr>
              <a:t>Butelki z wodą.</a:t>
            </a:r>
            <a:endParaRPr lang="lt-LT" sz="2000" b="0" strike="noStrike" spc="-1">
              <a:solidFill>
                <a:srgbClr val="000000"/>
              </a:solidFill>
              <a:latin typeface="Switzer"/>
            </a:endParaRPr>
          </a:p>
        </p:txBody>
      </p:sp>
      <p:grpSp>
        <p:nvGrpSpPr>
          <p:cNvPr id="320" name="Group 11"/>
          <p:cNvGrpSpPr/>
          <p:nvPr/>
        </p:nvGrpSpPr>
        <p:grpSpPr>
          <a:xfrm>
            <a:off x="-5040" y="6738120"/>
            <a:ext cx="12206880" cy="123120"/>
            <a:chOff x="-5040" y="6738120"/>
            <a:chExt cx="12206880" cy="123120"/>
          </a:xfrm>
        </p:grpSpPr>
        <p:sp>
          <p:nvSpPr>
            <p:cNvPr id="321" name="Rectangle 12"/>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22" name="Rectangle 13"/>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23"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4" name="Paveikslėlis 4"/>
          <p:cNvPicPr/>
          <p:nvPr/>
        </p:nvPicPr>
        <p:blipFill>
          <a:blip r:embed="rId2"/>
          <a:stretch/>
        </p:blipFill>
        <p:spPr>
          <a:xfrm>
            <a:off x="1147320" y="2533320"/>
            <a:ext cx="4104000" cy="2308320"/>
          </a:xfrm>
          <a:prstGeom prst="rect">
            <a:avLst/>
          </a:prstGeom>
          <a:ln w="0">
            <a:noFill/>
          </a:ln>
        </p:spPr>
      </p:pic>
      <p:sp>
        <p:nvSpPr>
          <p:cNvPr id="325"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Razem z rodzicami zadbaj o swój plecak ucieczkowy, w którym </a:t>
            </a:r>
            <a:r>
              <a:rPr lang="pl-PL" sz="2000" b="1" strike="noStrike" spc="-1">
                <a:solidFill>
                  <a:srgbClr val="000000"/>
                </a:solidFill>
                <a:latin typeface="Switzer"/>
              </a:rPr>
              <a:t>powinny być</a:t>
            </a:r>
            <a:r>
              <a:rPr lang="pl-PL" sz="2000" b="0" strike="noStrike" spc="-1">
                <a:solidFill>
                  <a:srgbClr val="000000"/>
                </a:solidFill>
                <a:latin typeface="Switzer"/>
              </a:rPr>
              <a:t>:</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a:solidFill>
                  <a:srgbClr val="000000"/>
                </a:solidFill>
                <a:latin typeface="Switzer"/>
              </a:rPr>
              <a:t>Żywność.</a:t>
            </a:r>
            <a:r>
              <a:rPr lang="pl-PL" sz="2000" b="0" strike="noStrike" spc="-1">
                <a:solidFill>
                  <a:srgbClr val="000000"/>
                </a:solidFill>
                <a:latin typeface="Switzer"/>
              </a:rPr>
              <a:t> Na przykład: gorzka czekolada, batoniki zbożowe, paczka mieszanki suszonych jagód i orzechów, butelka soku dla dzieci, kaszka w torebce do szybkiego przygotowania.</a:t>
            </a:r>
            <a:endParaRPr lang="lt-LT" sz="2000" b="0" strike="noStrike" spc="-1">
              <a:solidFill>
                <a:srgbClr val="000000"/>
              </a:solidFill>
              <a:latin typeface="Switzer"/>
            </a:endParaRPr>
          </a:p>
        </p:txBody>
      </p:sp>
      <p:grpSp>
        <p:nvGrpSpPr>
          <p:cNvPr id="326" name="Group 9"/>
          <p:cNvGrpSpPr/>
          <p:nvPr/>
        </p:nvGrpSpPr>
        <p:grpSpPr>
          <a:xfrm>
            <a:off x="-5040" y="6738120"/>
            <a:ext cx="12206880" cy="123120"/>
            <a:chOff x="-5040" y="6738120"/>
            <a:chExt cx="12206880" cy="123120"/>
          </a:xfrm>
        </p:grpSpPr>
        <p:sp>
          <p:nvSpPr>
            <p:cNvPr id="327"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28"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29"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0" name="Paveikslėlis 4" descr="Paveikslėlis, kuriame yra ekrano kopija, Mobilusis telefonas, įtaisas, išmanusis telefonas&#10;&#10;Automatiškai sugeneruotas aprašymas"/>
          <p:cNvPicPr/>
          <p:nvPr/>
        </p:nvPicPr>
        <p:blipFill>
          <a:blip r:embed="rId2"/>
          <a:stretch/>
        </p:blipFill>
        <p:spPr>
          <a:xfrm>
            <a:off x="1228320" y="2630880"/>
            <a:ext cx="4021920" cy="2262240"/>
          </a:xfrm>
          <a:prstGeom prst="rect">
            <a:avLst/>
          </a:prstGeom>
          <a:ln w="0">
            <a:noFill/>
          </a:ln>
        </p:spPr>
      </p:pic>
      <p:sp>
        <p:nvSpPr>
          <p:cNvPr id="331"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dirty="0">
                <a:solidFill>
                  <a:srgbClr val="000000"/>
                </a:solidFill>
                <a:latin typeface="Switzer"/>
              </a:rPr>
              <a:t>Razem z rodzicami zadbaj o swój plecak ucieczkowy, w którym </a:t>
            </a:r>
            <a:r>
              <a:rPr lang="pl-PL" sz="2000" b="1" strike="noStrike" spc="-1" dirty="0">
                <a:solidFill>
                  <a:srgbClr val="000000"/>
                </a:solidFill>
                <a:latin typeface="Switzer"/>
              </a:rPr>
              <a:t>powinny być</a:t>
            </a:r>
            <a:r>
              <a:rPr lang="pl-PL" sz="2000" b="0" strike="noStrike" spc="-1" dirty="0">
                <a:solidFill>
                  <a:srgbClr val="000000"/>
                </a:solidFill>
                <a:latin typeface="Switzer"/>
              </a:rPr>
              <a:t>:</a:t>
            </a:r>
            <a:endParaRPr lang="lt-LT" sz="20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dirty="0">
                <a:solidFill>
                  <a:srgbClr val="000000"/>
                </a:solidFill>
                <a:latin typeface="Switzer"/>
              </a:rPr>
              <a:t>Telefon komórkowy, ładowarka do telefonu komórkowego, bateria zewnętrzna </a:t>
            </a:r>
            <a:r>
              <a:rPr lang="pl-PL" sz="2000" strike="noStrike" spc="-1" dirty="0">
                <a:solidFill>
                  <a:srgbClr val="000000"/>
                </a:solidFill>
                <a:latin typeface="Switzer"/>
              </a:rPr>
              <a:t>(</a:t>
            </a:r>
            <a:r>
              <a:rPr lang="pl-PL" sz="2000" strike="noStrike" spc="-1" dirty="0" err="1">
                <a:solidFill>
                  <a:srgbClr val="000000"/>
                </a:solidFill>
                <a:latin typeface="Switzer"/>
              </a:rPr>
              <a:t>power</a:t>
            </a:r>
            <a:r>
              <a:rPr lang="pl-PL" sz="2000" strike="noStrike" spc="-1" dirty="0">
                <a:solidFill>
                  <a:srgbClr val="000000"/>
                </a:solidFill>
                <a:latin typeface="Switzer"/>
              </a:rPr>
              <a:t> bank).</a:t>
            </a:r>
            <a:endParaRPr lang="lt-LT" sz="2000" strike="noStrike" spc="-1" dirty="0">
              <a:solidFill>
                <a:srgbClr val="000000"/>
              </a:solidFill>
              <a:latin typeface="Switzer"/>
            </a:endParaRPr>
          </a:p>
        </p:txBody>
      </p:sp>
      <p:grpSp>
        <p:nvGrpSpPr>
          <p:cNvPr id="332" name="Group 9"/>
          <p:cNvGrpSpPr/>
          <p:nvPr/>
        </p:nvGrpSpPr>
        <p:grpSpPr>
          <a:xfrm>
            <a:off x="-5040" y="6738120"/>
            <a:ext cx="12206880" cy="123120"/>
            <a:chOff x="-5040" y="6738120"/>
            <a:chExt cx="12206880" cy="123120"/>
          </a:xfrm>
        </p:grpSpPr>
        <p:sp>
          <p:nvSpPr>
            <p:cNvPr id="333"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34"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35"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6" name="Paveikslėlis 4" descr="Paveikslėlis, kuriame yra ekrano kopija, išmanusis telefonas&#10;&#10;Automatiškai sugeneruotas aprašymas"/>
          <p:cNvPicPr/>
          <p:nvPr/>
        </p:nvPicPr>
        <p:blipFill>
          <a:blip r:embed="rId2"/>
          <a:stretch/>
        </p:blipFill>
        <p:spPr>
          <a:xfrm>
            <a:off x="1726200" y="2533320"/>
            <a:ext cx="3283560" cy="1846800"/>
          </a:xfrm>
          <a:prstGeom prst="rect">
            <a:avLst/>
          </a:prstGeom>
          <a:ln w="0">
            <a:noFill/>
          </a:ln>
        </p:spPr>
      </p:pic>
      <p:sp>
        <p:nvSpPr>
          <p:cNvPr id="337"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Razem z rodzicami zadbaj o swój plecak ucieczkowy, w którym </a:t>
            </a:r>
            <a:r>
              <a:rPr lang="pl-PL" sz="2000" b="1" strike="noStrike" spc="-1">
                <a:solidFill>
                  <a:srgbClr val="000000"/>
                </a:solidFill>
                <a:latin typeface="Switzer"/>
              </a:rPr>
              <a:t>powinny być</a:t>
            </a:r>
            <a:r>
              <a:rPr lang="pl-PL" sz="2000" b="0" strike="noStrike" spc="-1">
                <a:solidFill>
                  <a:srgbClr val="000000"/>
                </a:solidFill>
                <a:latin typeface="Switzer"/>
              </a:rPr>
              <a:t>:</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a:solidFill>
                  <a:srgbClr val="000000"/>
                </a:solidFill>
                <a:latin typeface="Switzer"/>
              </a:rPr>
              <a:t>Źródła światła (energii).</a:t>
            </a:r>
            <a:r>
              <a:rPr lang="pl-PL" sz="2000" b="0" strike="noStrike" spc="-1">
                <a:solidFill>
                  <a:srgbClr val="000000"/>
                </a:solidFill>
                <a:latin typeface="Switzer"/>
              </a:rPr>
              <a:t> Latarka, świecące pałeczki, części zapasowe.</a:t>
            </a:r>
            <a:endParaRPr lang="lt-LT" sz="2000" b="0" strike="noStrike" spc="-1">
              <a:solidFill>
                <a:srgbClr val="000000"/>
              </a:solidFill>
              <a:latin typeface="Switzer"/>
            </a:endParaRPr>
          </a:p>
          <a:p>
            <a:pPr>
              <a:lnSpc>
                <a:spcPct val="90000"/>
              </a:lnSpc>
              <a:spcBef>
                <a:spcPts val="1001"/>
              </a:spcBef>
              <a:buNone/>
              <a:tabLst>
                <a:tab pos="0" algn="l"/>
              </a:tabLst>
            </a:pPr>
            <a:endParaRPr lang="lt-LT" sz="2000" b="0" strike="noStrike" spc="-1">
              <a:solidFill>
                <a:srgbClr val="000000"/>
              </a:solidFill>
              <a:latin typeface="Switzer"/>
            </a:endParaRPr>
          </a:p>
          <a:p>
            <a:pPr>
              <a:lnSpc>
                <a:spcPct val="90000"/>
              </a:lnSpc>
              <a:spcBef>
                <a:spcPts val="1001"/>
              </a:spcBef>
              <a:buNone/>
              <a:tabLst>
                <a:tab pos="0" algn="l"/>
              </a:tabLst>
            </a:pPr>
            <a:endParaRPr lang="lt-LT" sz="2000" b="0" strike="noStrike" spc="-1">
              <a:solidFill>
                <a:srgbClr val="000000"/>
              </a:solidFill>
              <a:latin typeface="Switzer"/>
            </a:endParaRPr>
          </a:p>
        </p:txBody>
      </p:sp>
      <p:grpSp>
        <p:nvGrpSpPr>
          <p:cNvPr id="338" name="Group 9"/>
          <p:cNvGrpSpPr/>
          <p:nvPr/>
        </p:nvGrpSpPr>
        <p:grpSpPr>
          <a:xfrm>
            <a:off x="-5040" y="6738120"/>
            <a:ext cx="12206880" cy="123120"/>
            <a:chOff x="-5040" y="6738120"/>
            <a:chExt cx="12206880" cy="123120"/>
          </a:xfrm>
        </p:grpSpPr>
        <p:sp>
          <p:nvSpPr>
            <p:cNvPr id="339"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40"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41"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2" name="Paveikslėlis 4" descr="Paveikslėlis, kuriame yra apranga, animacija, Elektrinė mėlyna spalva, apsauginiai rūbai&#10;&#10;Automatiškai sugeneruotas aprašymas"/>
          <p:cNvPicPr/>
          <p:nvPr/>
        </p:nvPicPr>
        <p:blipFill>
          <a:blip r:embed="rId2"/>
          <a:stretch/>
        </p:blipFill>
        <p:spPr>
          <a:xfrm>
            <a:off x="1479960" y="2533320"/>
            <a:ext cx="3803040" cy="2139120"/>
          </a:xfrm>
          <a:prstGeom prst="rect">
            <a:avLst/>
          </a:prstGeom>
          <a:ln w="0">
            <a:noFill/>
          </a:ln>
        </p:spPr>
      </p:pic>
      <p:sp>
        <p:nvSpPr>
          <p:cNvPr id="343"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dirty="0">
                <a:solidFill>
                  <a:srgbClr val="000000"/>
                </a:solidFill>
                <a:latin typeface="Switzer"/>
              </a:rPr>
              <a:t>Razem z rodzicami zadbaj o swój plecak ucieczkowy, w którym </a:t>
            </a:r>
            <a:r>
              <a:rPr lang="pl-PL" sz="2000" b="1" strike="noStrike" spc="-1" dirty="0">
                <a:solidFill>
                  <a:srgbClr val="000000"/>
                </a:solidFill>
                <a:latin typeface="Switzer"/>
              </a:rPr>
              <a:t>powinny być</a:t>
            </a:r>
            <a:r>
              <a:rPr lang="pl-PL" sz="2000" b="0" strike="noStrike" spc="-1" dirty="0">
                <a:solidFill>
                  <a:srgbClr val="000000"/>
                </a:solidFill>
                <a:latin typeface="Switzer"/>
              </a:rPr>
              <a:t>:</a:t>
            </a:r>
          </a:p>
          <a:p>
            <a:pPr marL="228600" indent="-228600">
              <a:lnSpc>
                <a:spcPct val="90000"/>
              </a:lnSpc>
              <a:spcBef>
                <a:spcPts val="1001"/>
              </a:spcBef>
              <a:buClr>
                <a:srgbClr val="000000"/>
              </a:buClr>
              <a:buFont typeface="Arial"/>
              <a:buChar char="•"/>
              <a:tabLst>
                <a:tab pos="0" algn="l"/>
              </a:tabLst>
            </a:pPr>
            <a:r>
              <a:rPr lang="pl-PL" sz="2000" b="1" strike="noStrike" spc="-1" dirty="0">
                <a:solidFill>
                  <a:srgbClr val="000000"/>
                </a:solidFill>
                <a:latin typeface="Switzer"/>
              </a:rPr>
              <a:t>Ubrania, buty.</a:t>
            </a:r>
            <a:r>
              <a:rPr lang="pl-PL" sz="2000" b="0" strike="noStrike" spc="-1" dirty="0">
                <a:solidFill>
                  <a:srgbClr val="000000"/>
                </a:solidFill>
                <a:latin typeface="Switzer"/>
              </a:rPr>
              <a:t> Wodoodporna i przeciwwiatrowa kurtka, ciepły sweter, ciepłe spodnie, skarpety, bielizna, ciepła czapka, szalik.</a:t>
            </a: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344" name="Group 9"/>
          <p:cNvGrpSpPr/>
          <p:nvPr/>
        </p:nvGrpSpPr>
        <p:grpSpPr>
          <a:xfrm>
            <a:off x="-5040" y="6738120"/>
            <a:ext cx="12206880" cy="123120"/>
            <a:chOff x="-5040" y="6738120"/>
            <a:chExt cx="12206880" cy="123120"/>
          </a:xfrm>
        </p:grpSpPr>
        <p:sp>
          <p:nvSpPr>
            <p:cNvPr id="345"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46"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47"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 name="Paveikslėlis 4" descr="Paveikslėlis, kuriame yra Elektrinė mėlyna spalva, ekrano kopija, mėlynas, apsauginiai rūbai&#10;&#10;Automatiškai sugeneruotas aprašymas"/>
          <p:cNvPicPr/>
          <p:nvPr/>
        </p:nvPicPr>
        <p:blipFill>
          <a:blip r:embed="rId2"/>
          <a:stretch/>
        </p:blipFill>
        <p:spPr>
          <a:xfrm>
            <a:off x="786960" y="2135160"/>
            <a:ext cx="4408200" cy="2479680"/>
          </a:xfrm>
          <a:prstGeom prst="rect">
            <a:avLst/>
          </a:prstGeom>
          <a:ln w="0">
            <a:noFill/>
          </a:ln>
        </p:spPr>
      </p:pic>
      <p:sp>
        <p:nvSpPr>
          <p:cNvPr id="349" name="PlaceHolder 1"/>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Razem z rodzicami zadbaj o swój plecak ucieczkowy, w którym </a:t>
            </a:r>
            <a:r>
              <a:rPr lang="pl-PL" sz="2000" b="1" strike="noStrike" spc="-1">
                <a:solidFill>
                  <a:srgbClr val="000000"/>
                </a:solidFill>
                <a:latin typeface="Switzer"/>
              </a:rPr>
              <a:t>powinny być</a:t>
            </a:r>
            <a:r>
              <a:rPr lang="pl-PL" sz="2000" b="0" strike="noStrike" spc="-1">
                <a:solidFill>
                  <a:srgbClr val="000000"/>
                </a:solidFill>
                <a:latin typeface="Switzer"/>
              </a:rPr>
              <a:t>:</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a:solidFill>
                  <a:srgbClr val="000000"/>
                </a:solidFill>
                <a:latin typeface="Switzer"/>
              </a:rPr>
              <a:t>Produkty higieny osobistej.</a:t>
            </a:r>
            <a:r>
              <a:rPr lang="pl-PL" sz="2000" b="0" strike="noStrike" spc="-1">
                <a:solidFill>
                  <a:srgbClr val="000000"/>
                </a:solidFill>
                <a:latin typeface="Switzer"/>
              </a:rPr>
              <a:t> Rolka papieru toaletowego, chusteczki nawilżane dla dzieci, mydło dla dzieci, pasta do zębów, szczoteczka do zębów, grzebień.</a:t>
            </a:r>
            <a:endParaRPr lang="lt-LT" sz="2000" b="0" strike="noStrike" spc="-1">
              <a:solidFill>
                <a:srgbClr val="000000"/>
              </a:solidFill>
              <a:latin typeface="Switzer"/>
            </a:endParaRPr>
          </a:p>
          <a:p>
            <a:pPr>
              <a:lnSpc>
                <a:spcPct val="90000"/>
              </a:lnSpc>
              <a:spcBef>
                <a:spcPts val="1001"/>
              </a:spcBef>
              <a:buNone/>
              <a:tabLst>
                <a:tab pos="0" algn="l"/>
              </a:tabLst>
            </a:pPr>
            <a:endParaRPr lang="lt-LT" sz="2000" b="0" strike="noStrike" spc="-1">
              <a:solidFill>
                <a:srgbClr val="000000"/>
              </a:solidFill>
              <a:latin typeface="Switzer"/>
            </a:endParaRPr>
          </a:p>
          <a:p>
            <a:pPr>
              <a:lnSpc>
                <a:spcPct val="90000"/>
              </a:lnSpc>
              <a:spcBef>
                <a:spcPts val="1001"/>
              </a:spcBef>
              <a:buNone/>
              <a:tabLst>
                <a:tab pos="0" algn="l"/>
              </a:tabLst>
            </a:pPr>
            <a:endParaRPr lang="lt-LT" sz="2000" b="0" strike="noStrike" spc="-1">
              <a:solidFill>
                <a:srgbClr val="000000"/>
              </a:solidFill>
              <a:latin typeface="Switzer"/>
            </a:endParaRPr>
          </a:p>
        </p:txBody>
      </p:sp>
      <p:grpSp>
        <p:nvGrpSpPr>
          <p:cNvPr id="350" name="Group 9"/>
          <p:cNvGrpSpPr/>
          <p:nvPr/>
        </p:nvGrpSpPr>
        <p:grpSpPr>
          <a:xfrm>
            <a:off x="-5040" y="6738120"/>
            <a:ext cx="12206880" cy="123120"/>
            <a:chOff x="-5040" y="6738120"/>
            <a:chExt cx="12206880" cy="123120"/>
          </a:xfrm>
        </p:grpSpPr>
        <p:sp>
          <p:nvSpPr>
            <p:cNvPr id="351"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52"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53"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4" name="Paveikslėlis 4" descr="Paveikslėlis, kuriame yra animacija&#10;&#10;Automatiškai sugeneruotas aprašymas"/>
          <p:cNvPicPr/>
          <p:nvPr/>
        </p:nvPicPr>
        <p:blipFill>
          <a:blip r:embed="rId2"/>
          <a:stretch/>
        </p:blipFill>
        <p:spPr>
          <a:xfrm>
            <a:off x="786960" y="2135160"/>
            <a:ext cx="4408200" cy="2479680"/>
          </a:xfrm>
          <a:prstGeom prst="rect">
            <a:avLst/>
          </a:prstGeom>
          <a:ln w="0">
            <a:noFill/>
          </a:ln>
        </p:spPr>
      </p:pic>
      <p:sp>
        <p:nvSpPr>
          <p:cNvPr id="355" name="PlaceHolder 1"/>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Razem z rodzicami zadbaj o swój plecak ucieczkowy, w którym </a:t>
            </a:r>
            <a:r>
              <a:rPr lang="pl-PL" sz="2000" b="1" strike="noStrike" spc="-1">
                <a:solidFill>
                  <a:srgbClr val="000000"/>
                </a:solidFill>
                <a:latin typeface="Switzer"/>
              </a:rPr>
              <a:t>powinny być</a:t>
            </a:r>
            <a:r>
              <a:rPr lang="pl-PL" sz="2000" b="0" strike="noStrike" spc="-1">
                <a:solidFill>
                  <a:srgbClr val="000000"/>
                </a:solidFill>
                <a:latin typeface="Switzer"/>
              </a:rPr>
              <a:t>:</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a:solidFill>
                  <a:srgbClr val="000000"/>
                </a:solidFill>
                <a:latin typeface="Switzer"/>
              </a:rPr>
              <a:t>Leki i środki bezpieczeństwa.</a:t>
            </a:r>
            <a:r>
              <a:rPr lang="pl-PL" sz="2000" b="0" strike="noStrike" spc="-1">
                <a:solidFill>
                  <a:srgbClr val="000000"/>
                </a:solidFill>
                <a:latin typeface="Switzer"/>
              </a:rPr>
              <a:t> Gwizdek, opaski odblaskowe na ramię, jednorazowe maski medyczne i respiratory, plastry w różnych rozmiarach, bandaż elastyczny, opatrunek na rany, tabletki jodku potasu, przyjmowane przez ciebie leki.</a:t>
            </a:r>
            <a:endParaRPr lang="lt-LT" sz="2000" b="0" strike="noStrike" spc="-1">
              <a:solidFill>
                <a:srgbClr val="000000"/>
              </a:solidFill>
              <a:latin typeface="Switzer"/>
            </a:endParaRPr>
          </a:p>
          <a:p>
            <a:pPr>
              <a:lnSpc>
                <a:spcPct val="90000"/>
              </a:lnSpc>
              <a:spcBef>
                <a:spcPts val="1001"/>
              </a:spcBef>
              <a:buNone/>
              <a:tabLst>
                <a:tab pos="0" algn="l"/>
              </a:tabLst>
            </a:pPr>
            <a:endParaRPr lang="lt-LT" sz="2000" b="0" strike="noStrike" spc="-1">
              <a:solidFill>
                <a:srgbClr val="000000"/>
              </a:solidFill>
              <a:latin typeface="Switzer"/>
            </a:endParaRPr>
          </a:p>
        </p:txBody>
      </p:sp>
      <p:grpSp>
        <p:nvGrpSpPr>
          <p:cNvPr id="356" name="Group 16"/>
          <p:cNvGrpSpPr/>
          <p:nvPr/>
        </p:nvGrpSpPr>
        <p:grpSpPr>
          <a:xfrm>
            <a:off x="-5040" y="6738120"/>
            <a:ext cx="12206880" cy="123120"/>
            <a:chOff x="-5040" y="6738120"/>
            <a:chExt cx="12206880" cy="123120"/>
          </a:xfrm>
        </p:grpSpPr>
        <p:sp>
          <p:nvSpPr>
            <p:cNvPr id="357"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58"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59"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0" name="Paveikslėlis 4" descr="Paveikslėlis, kuriame yra eskizas, piešimas, Vaikų piešiniai, dizainas&#10;&#10;Automatiškai sugeneruotas aprašymas"/>
          <p:cNvPicPr/>
          <p:nvPr/>
        </p:nvPicPr>
        <p:blipFill>
          <a:blip r:embed="rId2"/>
          <a:stretch/>
        </p:blipFill>
        <p:spPr>
          <a:xfrm>
            <a:off x="1419840" y="2610720"/>
            <a:ext cx="3443040" cy="1936440"/>
          </a:xfrm>
          <a:prstGeom prst="rect">
            <a:avLst/>
          </a:prstGeom>
          <a:ln w="0">
            <a:noFill/>
          </a:ln>
        </p:spPr>
      </p:pic>
      <p:sp>
        <p:nvSpPr>
          <p:cNvPr id="361"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Razem z rodzicami zadbaj o swój plecak ucieczkowy, w którym </a:t>
            </a:r>
            <a:r>
              <a:rPr lang="pl-PL" sz="2000" b="1" strike="noStrike" spc="-1">
                <a:solidFill>
                  <a:srgbClr val="000000"/>
                </a:solidFill>
                <a:latin typeface="Switzer"/>
              </a:rPr>
              <a:t>powinny być</a:t>
            </a:r>
            <a:r>
              <a:rPr lang="pl-PL" sz="2000" b="0" strike="noStrike" spc="-1">
                <a:solidFill>
                  <a:srgbClr val="000000"/>
                </a:solidFill>
                <a:latin typeface="Switzer"/>
              </a:rPr>
              <a:t>:</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a:solidFill>
                  <a:srgbClr val="000000"/>
                </a:solidFill>
                <a:latin typeface="Switzer"/>
              </a:rPr>
              <a:t>Koc i poduszka.</a:t>
            </a:r>
            <a:r>
              <a:rPr lang="pl-PL" sz="2000" b="0" strike="noStrike" spc="-1">
                <a:solidFill>
                  <a:srgbClr val="000000"/>
                </a:solidFill>
                <a:latin typeface="Switzer"/>
              </a:rPr>
              <a:t> Ciepły kocyk dziecięcy, dmuchana poduszka podróżna.</a:t>
            </a:r>
            <a:endParaRPr lang="lt-LT" sz="2000" b="0" strike="noStrike" spc="-1">
              <a:solidFill>
                <a:srgbClr val="000000"/>
              </a:solidFill>
              <a:latin typeface="Switzer"/>
            </a:endParaRPr>
          </a:p>
          <a:p>
            <a:pPr>
              <a:lnSpc>
                <a:spcPct val="90000"/>
              </a:lnSpc>
              <a:spcBef>
                <a:spcPts val="1001"/>
              </a:spcBef>
              <a:buNone/>
              <a:tabLst>
                <a:tab pos="0" algn="l"/>
              </a:tabLst>
            </a:pPr>
            <a:endParaRPr lang="lt-LT" sz="2000" b="0" strike="noStrike" spc="-1">
              <a:solidFill>
                <a:srgbClr val="000000"/>
              </a:solidFill>
              <a:latin typeface="Switzer"/>
            </a:endParaRPr>
          </a:p>
        </p:txBody>
      </p:sp>
      <p:grpSp>
        <p:nvGrpSpPr>
          <p:cNvPr id="362" name="Group 9"/>
          <p:cNvGrpSpPr/>
          <p:nvPr/>
        </p:nvGrpSpPr>
        <p:grpSpPr>
          <a:xfrm>
            <a:off x="-5040" y="6738120"/>
            <a:ext cx="12206880" cy="123120"/>
            <a:chOff x="-5040" y="6738120"/>
            <a:chExt cx="12206880" cy="123120"/>
          </a:xfrm>
        </p:grpSpPr>
        <p:sp>
          <p:nvSpPr>
            <p:cNvPr id="363"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64"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65"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 name="PlaceHolder 1"/>
          <p:cNvSpPr>
            <a:spLocks noGrp="1"/>
          </p:cNvSpPr>
          <p:nvPr>
            <p:ph type="title"/>
          </p:nvPr>
        </p:nvSpPr>
        <p:spPr>
          <a:xfrm>
            <a:off x="6185520" y="2135160"/>
            <a:ext cx="5218920" cy="1103760"/>
          </a:xfrm>
          <a:prstGeom prst="rect">
            <a:avLst/>
          </a:prstGeom>
          <a:noFill/>
          <a:ln w="0">
            <a:noFill/>
          </a:ln>
        </p:spPr>
        <p:txBody>
          <a:bodyPr anchor="b">
            <a:noAutofit/>
          </a:bodyPr>
          <a:lstStyle/>
          <a:p>
            <a:pPr>
              <a:lnSpc>
                <a:spcPct val="90000"/>
              </a:lnSpc>
              <a:buNone/>
            </a:pPr>
            <a:br>
              <a:rPr sz="2700"/>
            </a:br>
            <a:br>
              <a:rPr sz="2700"/>
            </a:br>
            <a:r>
              <a:rPr lang="pl-PL" sz="2700" b="1" strike="noStrike" spc="-1">
                <a:solidFill>
                  <a:srgbClr val="000000"/>
                </a:solidFill>
                <a:latin typeface="Switzer"/>
              </a:rPr>
              <a:t>Źródła promieniowania jonizującego i ich zastosowania w praktyce </a:t>
            </a:r>
            <a:br>
              <a:rPr sz="2700"/>
            </a:br>
            <a:br>
              <a:rPr sz="2700"/>
            </a:br>
            <a:br>
              <a:rPr sz="2700"/>
            </a:br>
            <a:endParaRPr lang="lt-LT" sz="2700" b="0" strike="noStrike" spc="-1">
              <a:solidFill>
                <a:srgbClr val="000000"/>
              </a:solidFill>
              <a:latin typeface="Switzer"/>
            </a:endParaRPr>
          </a:p>
        </p:txBody>
      </p:sp>
      <p:pic>
        <p:nvPicPr>
          <p:cNvPr id="108" name="Paveikslėlis 4" descr="Paveikslėlis, kuriame yra valgomieji reikmenys, Tara gėrimams, Grafika, grafinis dizainas&#10;&#10;Automatiškai sugeneruotas aprašymas"/>
          <p:cNvPicPr/>
          <p:nvPr/>
        </p:nvPicPr>
        <p:blipFill>
          <a:blip r:embed="rId2"/>
          <a:stretch/>
        </p:blipFill>
        <p:spPr>
          <a:xfrm>
            <a:off x="862200" y="3017520"/>
            <a:ext cx="4408200" cy="2479680"/>
          </a:xfrm>
          <a:prstGeom prst="rect">
            <a:avLst/>
          </a:prstGeom>
          <a:ln w="0">
            <a:noFill/>
          </a:ln>
        </p:spPr>
      </p:pic>
      <p:sp>
        <p:nvSpPr>
          <p:cNvPr id="109"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Próby wykorzystania materiałów radioaktywnych w produktach konsumenckich sięgają XIX wieku, w przemyśle szklarskim, później w przemyśle ceramicznym, a następnie w przemyśle jubilerskim. </a:t>
            </a:r>
            <a:endParaRPr lang="lt-LT" sz="2000" b="0" strike="noStrike" spc="-1" dirty="0">
              <a:solidFill>
                <a:srgbClr val="000000"/>
              </a:solidFill>
              <a:latin typeface="Switzer"/>
            </a:endParaRPr>
          </a:p>
        </p:txBody>
      </p:sp>
      <p:grpSp>
        <p:nvGrpSpPr>
          <p:cNvPr id="110" name="Group 23"/>
          <p:cNvGrpSpPr/>
          <p:nvPr/>
        </p:nvGrpSpPr>
        <p:grpSpPr>
          <a:xfrm>
            <a:off x="-5040" y="6738120"/>
            <a:ext cx="12206880" cy="123120"/>
            <a:chOff x="-5040" y="6738120"/>
            <a:chExt cx="12206880" cy="123120"/>
          </a:xfrm>
        </p:grpSpPr>
        <p:sp>
          <p:nvSpPr>
            <p:cNvPr id="111" name="Rectangle 24"/>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12" name="Rectangle 25"/>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pic>
        <p:nvPicPr>
          <p:cNvPr id="113" name="Paveikslėlis 3" descr="Paveikslėlis, kuriame yra vėrinys, Mados aksesuaras, Juvelyriniai dirbiniai, menas&#10;&#10;Automatiškai sugeneruotas aprašymas"/>
          <p:cNvPicPr/>
          <p:nvPr/>
        </p:nvPicPr>
        <p:blipFill>
          <a:blip r:embed="rId3"/>
          <a:srcRect l="142" r="259"/>
          <a:stretch/>
        </p:blipFill>
        <p:spPr>
          <a:xfrm>
            <a:off x="1070280" y="1007280"/>
            <a:ext cx="3992760" cy="2255040"/>
          </a:xfrm>
          <a:prstGeom prst="rect">
            <a:avLst/>
          </a:prstGeom>
          <a:ln w="0">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6" name="Paveikslėlis 4" descr="Paveikslėlis, kuriame yra tekstas, ekrano kopija, Šriftas, dizainas&#10;&#10;Automatiškai sugeneruotas aprašymas"/>
          <p:cNvPicPr/>
          <p:nvPr/>
        </p:nvPicPr>
        <p:blipFill>
          <a:blip r:embed="rId2"/>
          <a:stretch/>
        </p:blipFill>
        <p:spPr>
          <a:xfrm>
            <a:off x="585720" y="2312640"/>
            <a:ext cx="5017680" cy="2822400"/>
          </a:xfrm>
          <a:prstGeom prst="rect">
            <a:avLst/>
          </a:prstGeom>
          <a:ln w="0">
            <a:noFill/>
          </a:ln>
        </p:spPr>
      </p:pic>
      <p:sp>
        <p:nvSpPr>
          <p:cNvPr id="367"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Razem z rodzicami zadbaj o swój plecak ucieczkowy, w którym </a:t>
            </a:r>
            <a:r>
              <a:rPr lang="pl-PL" sz="2000" b="1" strike="noStrike" spc="-1">
                <a:solidFill>
                  <a:srgbClr val="000000"/>
                </a:solidFill>
                <a:latin typeface="Switzer"/>
              </a:rPr>
              <a:t>powinny być</a:t>
            </a:r>
            <a:r>
              <a:rPr lang="pl-PL" sz="2000" b="0" strike="noStrike" spc="-1">
                <a:solidFill>
                  <a:srgbClr val="000000"/>
                </a:solidFill>
                <a:latin typeface="Switzer"/>
              </a:rPr>
              <a:t>:</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a:solidFill>
                  <a:srgbClr val="000000"/>
                </a:solidFill>
                <a:latin typeface="Switzer"/>
              </a:rPr>
              <a:t>Ważne dokumenty.</a:t>
            </a:r>
            <a:r>
              <a:rPr lang="pl-PL" sz="2000" b="0" strike="noStrike" spc="-1">
                <a:solidFill>
                  <a:srgbClr val="000000"/>
                </a:solidFill>
                <a:latin typeface="Switzer"/>
              </a:rPr>
              <a:t> Karta informacyjna „Ważne informacje” zawierająca informacje o tobie. Twój rok urodzenia, adres zamieszkania, dane kontaktowe rodziców i innych członków rodziny wraz ze zdjęciami.</a:t>
            </a:r>
            <a:endParaRPr lang="lt-LT" sz="2000" b="0" strike="noStrike" spc="-1">
              <a:solidFill>
                <a:srgbClr val="000000"/>
              </a:solidFill>
              <a:latin typeface="Switzer"/>
            </a:endParaRPr>
          </a:p>
          <a:p>
            <a:pPr>
              <a:lnSpc>
                <a:spcPct val="90000"/>
              </a:lnSpc>
              <a:spcBef>
                <a:spcPts val="1001"/>
              </a:spcBef>
              <a:buNone/>
              <a:tabLst>
                <a:tab pos="0" algn="l"/>
              </a:tabLst>
            </a:pPr>
            <a:endParaRPr lang="lt-LT" sz="2000" b="0" strike="noStrike" spc="-1">
              <a:solidFill>
                <a:srgbClr val="000000"/>
              </a:solidFill>
              <a:latin typeface="Switzer"/>
            </a:endParaRPr>
          </a:p>
        </p:txBody>
      </p:sp>
      <p:grpSp>
        <p:nvGrpSpPr>
          <p:cNvPr id="368" name="Group 9"/>
          <p:cNvGrpSpPr/>
          <p:nvPr/>
        </p:nvGrpSpPr>
        <p:grpSpPr>
          <a:xfrm>
            <a:off x="-5040" y="6738120"/>
            <a:ext cx="12206880" cy="123120"/>
            <a:chOff x="-5040" y="6738120"/>
            <a:chExt cx="12206880" cy="123120"/>
          </a:xfrm>
        </p:grpSpPr>
        <p:sp>
          <p:nvSpPr>
            <p:cNvPr id="369"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70"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71"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2" name="Paveikslėlis 4" descr="Paveikslėlis, kuriame yra žaislas, animacija&#10;&#10;Automatiškai sugeneruotas aprašymas"/>
          <p:cNvPicPr/>
          <p:nvPr/>
        </p:nvPicPr>
        <p:blipFill>
          <a:blip r:embed="rId2"/>
          <a:stretch/>
        </p:blipFill>
        <p:spPr>
          <a:xfrm>
            <a:off x="1533600" y="2533320"/>
            <a:ext cx="3679920" cy="2069640"/>
          </a:xfrm>
          <a:prstGeom prst="rect">
            <a:avLst/>
          </a:prstGeom>
          <a:ln w="0">
            <a:noFill/>
          </a:ln>
        </p:spPr>
      </p:pic>
      <p:sp>
        <p:nvSpPr>
          <p:cNvPr id="373" name="PlaceHolder 1"/>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dirty="0">
                <a:solidFill>
                  <a:srgbClr val="000000"/>
                </a:solidFill>
                <a:latin typeface="Switzer"/>
              </a:rPr>
              <a:t>Razem z rodzicami zadbaj o swój plecak ucieczkowy, w którym </a:t>
            </a:r>
            <a:r>
              <a:rPr lang="pl-PL" sz="2000" b="1" strike="noStrike" spc="-1" dirty="0">
                <a:solidFill>
                  <a:srgbClr val="000000"/>
                </a:solidFill>
                <a:latin typeface="Switzer"/>
              </a:rPr>
              <a:t>powinny być</a:t>
            </a:r>
            <a:r>
              <a:rPr lang="pl-PL" sz="2000" b="0" strike="noStrike" spc="-1" dirty="0">
                <a:solidFill>
                  <a:srgbClr val="000000"/>
                </a:solidFill>
                <a:latin typeface="Switzer"/>
              </a:rPr>
              <a:t>:</a:t>
            </a:r>
            <a:endParaRPr lang="lt-LT" sz="20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1" strike="noStrike" spc="-1" dirty="0">
                <a:solidFill>
                  <a:srgbClr val="000000"/>
                </a:solidFill>
                <a:latin typeface="Switzer"/>
              </a:rPr>
              <a:t>Zabawki, gra planszowa.</a:t>
            </a:r>
            <a:r>
              <a:rPr lang="pl-PL" sz="2000" b="0" strike="noStrike" spc="-1" dirty="0">
                <a:solidFill>
                  <a:srgbClr val="000000"/>
                </a:solidFill>
                <a:latin typeface="Switzer"/>
              </a:rPr>
              <a:t> Ulubiona zabawka, gra planszowa, kredki, kolorowanka lub książka do czytania.</a:t>
            </a:r>
            <a:endParaRPr lang="lt-LT" sz="2000" b="0" strike="noStrike" spc="-1" dirty="0">
              <a:solidFill>
                <a:srgbClr val="000000"/>
              </a:solidFill>
              <a:latin typeface="Switzer"/>
            </a:endParaRPr>
          </a:p>
          <a:p>
            <a:pPr>
              <a:lnSpc>
                <a:spcPct val="90000"/>
              </a:lnSpc>
              <a:spcBef>
                <a:spcPts val="1001"/>
              </a:spcBef>
              <a:buNone/>
              <a:tabLst>
                <a:tab pos="0" algn="l"/>
              </a:tabLst>
            </a:pPr>
            <a:r>
              <a:rPr lang="pl-PL" sz="2000" b="1" strike="noStrike" spc="-1" dirty="0">
                <a:solidFill>
                  <a:srgbClr val="000000"/>
                </a:solidFill>
                <a:latin typeface="Switzer"/>
              </a:rPr>
              <a:t>Pamiętaj!</a:t>
            </a:r>
            <a:endParaRPr lang="lt-LT" sz="2000" b="0" strike="noStrike" spc="-1" dirty="0">
              <a:solidFill>
                <a:srgbClr val="000000"/>
              </a:solidFill>
              <a:latin typeface="Switzer"/>
            </a:endParaRPr>
          </a:p>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Należy uzgodnić w rodzinie, kto będzie odpowiedzialny za plecak lub plecaki ucieczkowe w sytuacjach awaryjnych.</a:t>
            </a:r>
            <a:endParaRPr lang="lt-LT" sz="20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374" name="Group 9"/>
          <p:cNvGrpSpPr/>
          <p:nvPr/>
        </p:nvGrpSpPr>
        <p:grpSpPr>
          <a:xfrm>
            <a:off x="-5040" y="6738120"/>
            <a:ext cx="12206880" cy="123120"/>
            <a:chOff x="-5040" y="6738120"/>
            <a:chExt cx="12206880" cy="123120"/>
          </a:xfrm>
        </p:grpSpPr>
        <p:sp>
          <p:nvSpPr>
            <p:cNvPr id="375"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76"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
        <p:nvSpPr>
          <p:cNvPr id="377" name="Title 1"/>
          <p:cNvSpPr/>
          <p:nvPr/>
        </p:nvSpPr>
        <p:spPr>
          <a:xfrm>
            <a:off x="6095880" y="1357920"/>
            <a:ext cx="5257440" cy="99936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buNone/>
            </a:pPr>
            <a:r>
              <a:rPr lang="lt-LT" sz="3200" b="1" strike="noStrike" spc="-1">
                <a:solidFill>
                  <a:srgbClr val="000000"/>
                </a:solidFill>
                <a:latin typeface="Switzer"/>
              </a:rPr>
              <a:t>Przygotowanie plecaka ucieczkowego</a:t>
            </a:r>
            <a:endParaRPr lang="en-US" sz="3200" b="0" strike="noStrike" spc="-1">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endParaRPr lang="lt-LT" sz="2700" b="0" strike="noStrike" spc="-1">
              <a:solidFill>
                <a:srgbClr val="000000"/>
              </a:solidFill>
              <a:latin typeface="Switzer"/>
            </a:endParaRPr>
          </a:p>
        </p:txBody>
      </p:sp>
      <p:sp>
        <p:nvSpPr>
          <p:cNvPr id="379"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Co robić w przypadku zagrożenia jądrowego lub promieniotwórczego? Jeśli usłyszysz alarm dotyczący promieniowania, bez względu na to, gdzie się znajdujesz, wejdź do budynku lub pozostań w nim, postępuj zgodnie z informacjami podawanymi przez litewskie radio lub telewizję, na stronie internetowej </a:t>
            </a:r>
            <a:r>
              <a:rPr lang="pl-PL" sz="2000" u="sng" spc="-1" dirty="0">
                <a:solidFill>
                  <a:srgbClr val="0563C1"/>
                </a:solidFill>
                <a:latin typeface="Switzer"/>
              </a:rPr>
              <a:t>www.lt72.lt</a:t>
            </a:r>
            <a:endParaRPr lang="lt-LT" sz="2000" b="0" strike="noStrike" spc="-1" dirty="0">
              <a:solidFill>
                <a:srgbClr val="000000"/>
              </a:solidFill>
              <a:latin typeface="Switzer"/>
            </a:endParaRPr>
          </a:p>
        </p:txBody>
      </p:sp>
      <p:grpSp>
        <p:nvGrpSpPr>
          <p:cNvPr id="380" name="Group 9"/>
          <p:cNvGrpSpPr/>
          <p:nvPr/>
        </p:nvGrpSpPr>
        <p:grpSpPr>
          <a:xfrm>
            <a:off x="-5040" y="6738120"/>
            <a:ext cx="12206880" cy="123120"/>
            <a:chOff x="-5040" y="6738120"/>
            <a:chExt cx="12206880" cy="123120"/>
          </a:xfrm>
        </p:grpSpPr>
        <p:sp>
          <p:nvSpPr>
            <p:cNvPr id="381"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82"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pic>
        <p:nvPicPr>
          <p:cNvPr id="383" name="Picture 5" descr="A group of people looking at a television screen&#10;&#10;Description automatically generated"/>
          <p:cNvPicPr/>
          <p:nvPr/>
        </p:nvPicPr>
        <p:blipFill>
          <a:blip r:embed="rId2"/>
          <a:stretch/>
        </p:blipFill>
        <p:spPr>
          <a:xfrm>
            <a:off x="553680" y="1865160"/>
            <a:ext cx="5158080" cy="2897640"/>
          </a:xfrm>
          <a:prstGeom prst="rect">
            <a:avLst/>
          </a:prstGeom>
          <a:ln w="0">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4"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endParaRPr lang="lt-LT" sz="2700" b="0" strike="noStrike" spc="-1">
              <a:solidFill>
                <a:srgbClr val="000000"/>
              </a:solidFill>
              <a:latin typeface="Switzer"/>
            </a:endParaRPr>
          </a:p>
        </p:txBody>
      </p:sp>
      <p:pic>
        <p:nvPicPr>
          <p:cNvPr id="385" name="Paveikslėlis 4" descr="Paveikslėlis, kuriame yra pastatas, langas, vidaus&#10;&#10;Automatiškai sugeneruotas aprašymas"/>
          <p:cNvPicPr/>
          <p:nvPr/>
        </p:nvPicPr>
        <p:blipFill>
          <a:blip r:embed="rId2"/>
          <a:stretch/>
        </p:blipFill>
        <p:spPr>
          <a:xfrm>
            <a:off x="971640" y="2357640"/>
            <a:ext cx="4262760" cy="2397600"/>
          </a:xfrm>
          <a:prstGeom prst="rect">
            <a:avLst/>
          </a:prstGeom>
          <a:ln w="0">
            <a:noFill/>
          </a:ln>
        </p:spPr>
      </p:pic>
      <p:sp>
        <p:nvSpPr>
          <p:cNvPr id="386"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1900" b="1" strike="noStrike" spc="-1" dirty="0">
                <a:solidFill>
                  <a:srgbClr val="000000"/>
                </a:solidFill>
                <a:latin typeface="Switzer"/>
              </a:rPr>
              <a:t>Pierwsze kroki:</a:t>
            </a:r>
            <a:endParaRPr lang="pl-PL" sz="1900" b="0" strike="noStrike" spc="-1" dirty="0">
              <a:solidFill>
                <a:srgbClr val="000000"/>
              </a:solidFill>
              <a:latin typeface="Switzer"/>
            </a:endParaRPr>
          </a:p>
          <a:p>
            <a:pPr>
              <a:lnSpc>
                <a:spcPct val="90000"/>
              </a:lnSpc>
              <a:spcBef>
                <a:spcPts val="1001"/>
              </a:spcBef>
              <a:buNone/>
              <a:tabLst>
                <a:tab pos="0" algn="l"/>
              </a:tabLst>
            </a:pPr>
            <a:r>
              <a:rPr lang="lt-LT" sz="1900" b="0" strike="noStrike" spc="-1" dirty="0">
                <a:solidFill>
                  <a:srgbClr val="000000"/>
                </a:solidFill>
                <a:latin typeface="Switzer"/>
              </a:rPr>
              <a:t>    </a:t>
            </a:r>
            <a:r>
              <a:rPr lang="pl-PL" sz="1900" b="0" strike="noStrike" spc="-1" dirty="0">
                <a:solidFill>
                  <a:srgbClr val="000000"/>
                </a:solidFill>
                <a:latin typeface="Switzer"/>
              </a:rPr>
              <a:t>W przypadku zagrożenia jądrowego lub promieniotwórczego należy natychmiast zamknąć wszystkie okna, otwory wentylacyjne, drzwi, kominy i systemy wentylacyjne. Należy wyłączyć systemy wentylacji, klimatyzacji, nawiewu powietrza i ogrzewania, wykorzystujące powietrze z zewnątrz oraz zamknąć drzwiczki kominkowe.</a:t>
            </a:r>
            <a:endParaRPr lang="lt-LT" sz="1900" b="0" strike="noStrike" spc="-1" dirty="0">
              <a:solidFill>
                <a:srgbClr val="000000"/>
              </a:solidFill>
              <a:latin typeface="Switzer"/>
            </a:endParaRPr>
          </a:p>
          <a:p>
            <a:pPr>
              <a:lnSpc>
                <a:spcPct val="90000"/>
              </a:lnSpc>
              <a:spcBef>
                <a:spcPts val="1001"/>
              </a:spcBef>
              <a:buNone/>
              <a:tabLst>
                <a:tab pos="0" algn="l"/>
              </a:tabLst>
            </a:pPr>
            <a:endParaRPr lang="lt-LT" sz="1700" b="0" strike="noStrike" spc="-1" dirty="0">
              <a:solidFill>
                <a:srgbClr val="000000"/>
              </a:solidFill>
              <a:latin typeface="Switzer"/>
            </a:endParaRPr>
          </a:p>
        </p:txBody>
      </p:sp>
      <p:grpSp>
        <p:nvGrpSpPr>
          <p:cNvPr id="387" name="Group 9"/>
          <p:cNvGrpSpPr/>
          <p:nvPr/>
        </p:nvGrpSpPr>
        <p:grpSpPr>
          <a:xfrm>
            <a:off x="-5040" y="6738120"/>
            <a:ext cx="12206880" cy="123120"/>
            <a:chOff x="-5040" y="6738120"/>
            <a:chExt cx="12206880" cy="123120"/>
          </a:xfrm>
        </p:grpSpPr>
        <p:sp>
          <p:nvSpPr>
            <p:cNvPr id="388"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89"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endParaRPr lang="lt-LT" sz="2700" b="0" strike="noStrike" spc="-1">
              <a:solidFill>
                <a:srgbClr val="000000"/>
              </a:solidFill>
              <a:latin typeface="Switzer"/>
            </a:endParaRPr>
          </a:p>
        </p:txBody>
      </p:sp>
      <p:pic>
        <p:nvPicPr>
          <p:cNvPr id="391" name="Paveikslėlis 4" descr="Paveikslėlis, kuriame yra langas, ekrano kopija&#10;&#10;Automatiškai sugeneruotas aprašymas"/>
          <p:cNvPicPr/>
          <p:nvPr/>
        </p:nvPicPr>
        <p:blipFill>
          <a:blip r:embed="rId2"/>
          <a:stretch/>
        </p:blipFill>
        <p:spPr>
          <a:xfrm>
            <a:off x="1172880" y="2350440"/>
            <a:ext cx="3834720" cy="2157120"/>
          </a:xfrm>
          <a:prstGeom prst="rect">
            <a:avLst/>
          </a:prstGeom>
          <a:ln w="0">
            <a:noFill/>
          </a:ln>
        </p:spPr>
      </p:pic>
      <p:sp>
        <p:nvSpPr>
          <p:cNvPr id="392"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1900" b="1" strike="noStrike" spc="-1" dirty="0">
                <a:solidFill>
                  <a:srgbClr val="000000"/>
                </a:solidFill>
                <a:latin typeface="Switzer"/>
              </a:rPr>
              <a:t>Pierwsze kroki:</a:t>
            </a:r>
            <a:endParaRPr lang="pl-PL" sz="1900" b="0" strike="noStrike" spc="-1" dirty="0">
              <a:solidFill>
                <a:srgbClr val="000000"/>
              </a:solidFill>
              <a:latin typeface="Switzer"/>
            </a:endParaRPr>
          </a:p>
          <a:p>
            <a:pPr>
              <a:lnSpc>
                <a:spcPct val="90000"/>
              </a:lnSpc>
              <a:spcBef>
                <a:spcPts val="1001"/>
              </a:spcBef>
              <a:buNone/>
              <a:tabLst>
                <a:tab pos="0" algn="l"/>
              </a:tabLst>
            </a:pPr>
            <a:r>
              <a:rPr lang="en-US" sz="1900" b="0" strike="noStrike" spc="-1" dirty="0">
                <a:solidFill>
                  <a:srgbClr val="000000"/>
                </a:solidFill>
                <a:latin typeface="Switzer"/>
              </a:rPr>
              <a:t>    </a:t>
            </a:r>
            <a:r>
              <a:rPr lang="pl-PL" sz="1900" b="0" strike="noStrike" spc="-1" dirty="0">
                <a:solidFill>
                  <a:srgbClr val="000000"/>
                </a:solidFill>
                <a:latin typeface="Switzer"/>
              </a:rPr>
              <a:t>Zaleca się trzymanie się jak najdalej od zewnętrznych ścian budynku lub zejście do piwnicy. Materiały promieniotwórcze osadzają się na zewnątrz budynków, więc najbezpieczniej jest pozostać jak najdalej wewnątrz budynku i jak najdalej od ścian zewnętrznych i dachu.</a:t>
            </a:r>
            <a:endParaRPr lang="lt-LT" sz="1900" b="0" strike="noStrike" spc="-1" dirty="0">
              <a:solidFill>
                <a:srgbClr val="000000"/>
              </a:solidFill>
              <a:latin typeface="Switzer"/>
            </a:endParaRPr>
          </a:p>
          <a:p>
            <a:pPr>
              <a:lnSpc>
                <a:spcPct val="90000"/>
              </a:lnSpc>
              <a:spcBef>
                <a:spcPts val="1001"/>
              </a:spcBef>
              <a:buNone/>
              <a:tabLst>
                <a:tab pos="0" algn="l"/>
              </a:tabLst>
            </a:pPr>
            <a:endParaRPr lang="lt-LT" sz="1900" b="0" strike="noStrike" spc="-1" dirty="0">
              <a:solidFill>
                <a:srgbClr val="000000"/>
              </a:solidFill>
              <a:latin typeface="Switzer"/>
            </a:endParaRPr>
          </a:p>
        </p:txBody>
      </p:sp>
      <p:grpSp>
        <p:nvGrpSpPr>
          <p:cNvPr id="393" name="Group 9"/>
          <p:cNvGrpSpPr/>
          <p:nvPr/>
        </p:nvGrpSpPr>
        <p:grpSpPr>
          <a:xfrm>
            <a:off x="-5040" y="6738120"/>
            <a:ext cx="12206880" cy="123120"/>
            <a:chOff x="-5040" y="6738120"/>
            <a:chExt cx="12206880" cy="123120"/>
          </a:xfrm>
        </p:grpSpPr>
        <p:sp>
          <p:nvSpPr>
            <p:cNvPr id="394"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395"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aveikslėlis 4" descr="Paveikslėlis, kuriame yra animacija, Gyvūno figūrėlė, iliustracija&#10;&#10;Automatiškai sugeneruotas aprašymas"/>
          <p:cNvPicPr/>
          <p:nvPr/>
        </p:nvPicPr>
        <p:blipFill>
          <a:blip r:embed="rId2"/>
          <a:stretch/>
        </p:blipFill>
        <p:spPr>
          <a:xfrm>
            <a:off x="1359000" y="2445120"/>
            <a:ext cx="4071600" cy="2289960"/>
          </a:xfrm>
          <a:prstGeom prst="rect">
            <a:avLst/>
          </a:prstGeom>
          <a:ln w="0">
            <a:noFill/>
          </a:ln>
        </p:spPr>
      </p:pic>
      <p:sp>
        <p:nvSpPr>
          <p:cNvPr id="397" name="Title 1"/>
          <p:cNvSpPr/>
          <p:nvPr/>
        </p:nvSpPr>
        <p:spPr>
          <a:xfrm>
            <a:off x="6095880" y="741240"/>
            <a:ext cx="525744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endParaRPr lang="en-US" sz="2700" b="0" strike="noStrike" spc="-1">
              <a:latin typeface="Arial"/>
            </a:endParaRPr>
          </a:p>
        </p:txBody>
      </p:sp>
      <p:sp>
        <p:nvSpPr>
          <p:cNvPr id="398" name="Content Placeholder 2"/>
          <p:cNvSpPr/>
          <p:nvPr/>
        </p:nvSpPr>
        <p:spPr>
          <a:xfrm>
            <a:off x="6095880" y="2543400"/>
            <a:ext cx="5257440" cy="34473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tabLst>
                <a:tab pos="0" algn="l"/>
              </a:tabLst>
            </a:pPr>
            <a:r>
              <a:rPr lang="pl-PL" sz="1900" b="0" strike="noStrike" spc="-1" dirty="0">
                <a:solidFill>
                  <a:srgbClr val="000000"/>
                </a:solidFill>
                <a:latin typeface="Switzer"/>
              </a:rPr>
              <a:t>Zwierzęta również powinny zostać zabrane do domu. </a:t>
            </a:r>
            <a:endParaRPr lang="en-US" sz="1900" b="0" strike="noStrike" spc="-1" dirty="0">
              <a:latin typeface="Arial"/>
            </a:endParaRPr>
          </a:p>
          <a:p>
            <a:pPr>
              <a:lnSpc>
                <a:spcPct val="90000"/>
              </a:lnSpc>
              <a:spcBef>
                <a:spcPts val="1001"/>
              </a:spcBef>
              <a:buNone/>
              <a:tabLst>
                <a:tab pos="0" algn="l"/>
              </a:tabLst>
            </a:pPr>
            <a:endParaRPr lang="en-US" sz="1900" b="0" strike="noStrike" spc="-1" dirty="0">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endParaRPr lang="lt-LT" sz="2700" b="0" strike="noStrike" spc="-1">
              <a:solidFill>
                <a:srgbClr val="000000"/>
              </a:solidFill>
              <a:latin typeface="Switzer"/>
            </a:endParaRPr>
          </a:p>
        </p:txBody>
      </p:sp>
      <p:pic>
        <p:nvPicPr>
          <p:cNvPr id="400" name="Paveikslėlis 4" descr="Paveikslėlis, kuriame yra apranga, asmuo, berniukas, animacija&#10;&#10;Automatiškai sugeneruotas aprašymas"/>
          <p:cNvPicPr/>
          <p:nvPr/>
        </p:nvPicPr>
        <p:blipFill>
          <a:blip r:embed="rId2"/>
          <a:stretch/>
        </p:blipFill>
        <p:spPr>
          <a:xfrm>
            <a:off x="904680" y="2298600"/>
            <a:ext cx="4231800" cy="2380320"/>
          </a:xfrm>
          <a:prstGeom prst="rect">
            <a:avLst/>
          </a:prstGeom>
          <a:ln w="0">
            <a:noFill/>
          </a:ln>
        </p:spPr>
      </p:pic>
      <p:sp>
        <p:nvSpPr>
          <p:cNvPr id="401"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Szczególnie ważne jest, aby pozostać w domu do czasu uzyskania dalszych informacji, które należy śledzić w radiu i telewizji. </a:t>
            </a:r>
            <a:endParaRPr lang="lt-LT" sz="2000" b="0" strike="noStrike" spc="-1" dirty="0">
              <a:solidFill>
                <a:srgbClr val="000000"/>
              </a:solidFill>
              <a:latin typeface="Switzer"/>
            </a:endParaRPr>
          </a:p>
          <a:p>
            <a:pPr>
              <a:lnSpc>
                <a:spcPct val="9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Organy publiczne mogą zalecić inne działania zapobiegawcze w celu ochrony ludności w przypadku zagrożenia jądrowego lub promieniotwórczego.  </a:t>
            </a:r>
            <a:endParaRPr lang="lt-LT" sz="20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402" name="Group 9"/>
          <p:cNvGrpSpPr/>
          <p:nvPr/>
        </p:nvGrpSpPr>
        <p:grpSpPr>
          <a:xfrm>
            <a:off x="-5040" y="6738120"/>
            <a:ext cx="12206880" cy="123120"/>
            <a:chOff x="-5040" y="6738120"/>
            <a:chExt cx="12206880" cy="123120"/>
          </a:xfrm>
        </p:grpSpPr>
        <p:sp>
          <p:nvSpPr>
            <p:cNvPr id="403"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04"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06" name="Paveikslėlis 4" descr="Paveikslėlis, kuriame yra laikrodis, Sieninis laikrodis, iliustracija&#10;&#10;Automatiškai sugeneruotas aprašymas"/>
          <p:cNvPicPr/>
          <p:nvPr/>
        </p:nvPicPr>
        <p:blipFill>
          <a:blip r:embed="rId2"/>
          <a:stretch/>
        </p:blipFill>
        <p:spPr>
          <a:xfrm>
            <a:off x="1399680" y="2435760"/>
            <a:ext cx="3530880" cy="1985760"/>
          </a:xfrm>
          <a:prstGeom prst="rect">
            <a:avLst/>
          </a:prstGeom>
          <a:ln w="0">
            <a:noFill/>
          </a:ln>
        </p:spPr>
      </p:pic>
      <p:sp>
        <p:nvSpPr>
          <p:cNvPr id="407"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en-US" sz="1900" b="0" strike="noStrike" spc="-1" dirty="0">
                <a:solidFill>
                  <a:srgbClr val="000000"/>
                </a:solidFill>
                <a:latin typeface="Switzer"/>
              </a:rPr>
              <a:t>    </a:t>
            </a:r>
            <a:r>
              <a:rPr lang="pl-PL" sz="1900" b="0" strike="noStrike" spc="-1" dirty="0">
                <a:solidFill>
                  <a:srgbClr val="000000"/>
                </a:solidFill>
                <a:latin typeface="Switzer"/>
              </a:rPr>
              <a:t>Rozróżnijmy dwa główne działania ochronne dla ludności w przypadku awarii jądrowej. </a:t>
            </a:r>
            <a:r>
              <a:rPr lang="pl-PL" sz="1900" b="1" strike="noStrike" spc="-1" dirty="0">
                <a:solidFill>
                  <a:srgbClr val="000000"/>
                </a:solidFill>
                <a:latin typeface="Switzer"/>
              </a:rPr>
              <a:t>Są to pilne i natychmiastowe działania. </a:t>
            </a:r>
            <a:endParaRPr lang="lt-LT" sz="19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1900" b="1" strike="noStrike" spc="-1" dirty="0">
                <a:solidFill>
                  <a:srgbClr val="000000"/>
                </a:solidFill>
                <a:latin typeface="Switzer"/>
              </a:rPr>
              <a:t>Natychmiastowe działania ochronne</a:t>
            </a:r>
            <a:r>
              <a:rPr lang="pl-PL" sz="1900" b="0" strike="noStrike" spc="-1" dirty="0">
                <a:solidFill>
                  <a:srgbClr val="000000"/>
                </a:solidFill>
                <a:latin typeface="Switzer"/>
              </a:rPr>
              <a:t> to działania ochronne podejmowane w ciągu kilku godzin lub jednego dnia po wystąpieniu zagrożenia jądrowego lub promieniotwórczego. </a:t>
            </a:r>
            <a:br>
              <a:rPr sz="1900" dirty="0"/>
            </a:br>
            <a:br>
              <a:rPr sz="1900" dirty="0"/>
            </a:br>
            <a:r>
              <a:rPr lang="pl-PL" sz="1900" b="0" strike="noStrike" spc="-1" dirty="0">
                <a:solidFill>
                  <a:srgbClr val="000000"/>
                </a:solidFill>
                <a:latin typeface="Switzer"/>
              </a:rPr>
              <a:t> </a:t>
            </a:r>
            <a:endParaRPr lang="lt-LT" sz="1900" b="0" strike="noStrike" spc="-1" dirty="0">
              <a:solidFill>
                <a:srgbClr val="000000"/>
              </a:solidFill>
              <a:latin typeface="Switzer"/>
            </a:endParaRPr>
          </a:p>
          <a:p>
            <a:pPr>
              <a:lnSpc>
                <a:spcPct val="90000"/>
              </a:lnSpc>
              <a:spcBef>
                <a:spcPts val="1001"/>
              </a:spcBef>
              <a:buNone/>
              <a:tabLst>
                <a:tab pos="0" algn="l"/>
              </a:tabLst>
            </a:pPr>
            <a:endParaRPr lang="lt-LT" sz="1700" b="0" strike="noStrike" spc="-1" dirty="0">
              <a:solidFill>
                <a:srgbClr val="000000"/>
              </a:solidFill>
              <a:latin typeface="Switzer"/>
            </a:endParaRPr>
          </a:p>
        </p:txBody>
      </p:sp>
      <p:grpSp>
        <p:nvGrpSpPr>
          <p:cNvPr id="408" name="Group 9"/>
          <p:cNvGrpSpPr/>
          <p:nvPr/>
        </p:nvGrpSpPr>
        <p:grpSpPr>
          <a:xfrm>
            <a:off x="-5040" y="6738120"/>
            <a:ext cx="12206880" cy="123120"/>
            <a:chOff x="-5040" y="6738120"/>
            <a:chExt cx="12206880" cy="123120"/>
          </a:xfrm>
        </p:grpSpPr>
        <p:sp>
          <p:nvSpPr>
            <p:cNvPr id="409"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10"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1"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12" name="Paveikslėlis 4" descr="Paveikslėlis, kuriame yra langas, ekrano kopija, dizainas&#10;&#10;Automatiškai sugeneruotas aprašymas"/>
          <p:cNvPicPr/>
          <p:nvPr/>
        </p:nvPicPr>
        <p:blipFill>
          <a:blip r:embed="rId2"/>
          <a:stretch/>
        </p:blipFill>
        <p:spPr>
          <a:xfrm>
            <a:off x="1181520" y="2267640"/>
            <a:ext cx="3809520" cy="2142720"/>
          </a:xfrm>
          <a:prstGeom prst="rect">
            <a:avLst/>
          </a:prstGeom>
          <a:ln w="0">
            <a:noFill/>
          </a:ln>
        </p:spPr>
      </p:pic>
      <p:sp>
        <p:nvSpPr>
          <p:cNvPr id="413"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1" strike="noStrike" spc="-1">
                <a:solidFill>
                  <a:srgbClr val="000000"/>
                </a:solidFill>
                <a:latin typeface="Switzer"/>
              </a:rPr>
              <a:t>Działania te obejmują: </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lt-LT" sz="2000" b="0" strike="noStrike" spc="-1">
                <a:solidFill>
                  <a:srgbClr val="000000"/>
                </a:solidFill>
                <a:latin typeface="Switzer"/>
              </a:rPr>
              <a:t>Ukrywanie (się) ludzi. </a:t>
            </a:r>
          </a:p>
        </p:txBody>
      </p:sp>
      <p:grpSp>
        <p:nvGrpSpPr>
          <p:cNvPr id="414" name="Group 9"/>
          <p:cNvGrpSpPr/>
          <p:nvPr/>
        </p:nvGrpSpPr>
        <p:grpSpPr>
          <a:xfrm>
            <a:off x="-5040" y="6738120"/>
            <a:ext cx="12206880" cy="123120"/>
            <a:chOff x="-5040" y="6738120"/>
            <a:chExt cx="12206880" cy="123120"/>
          </a:xfrm>
        </p:grpSpPr>
        <p:sp>
          <p:nvSpPr>
            <p:cNvPr id="415"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16"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7"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18" name="Paveikslėlis 4" descr="Paveikslėlis, kuriame yra transporto priemonė, Sausumos transporto priemonė, transportas, ratas&#10;&#10;Automatiškai sugeneruotas aprašymas"/>
          <p:cNvPicPr/>
          <p:nvPr/>
        </p:nvPicPr>
        <p:blipFill>
          <a:blip r:embed="rId2"/>
          <a:stretch/>
        </p:blipFill>
        <p:spPr>
          <a:xfrm>
            <a:off x="1441440" y="2533320"/>
            <a:ext cx="3239280" cy="1821960"/>
          </a:xfrm>
          <a:prstGeom prst="rect">
            <a:avLst/>
          </a:prstGeom>
          <a:ln w="0">
            <a:noFill/>
          </a:ln>
        </p:spPr>
      </p:pic>
      <p:sp>
        <p:nvSpPr>
          <p:cNvPr id="419"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1" strike="noStrike" spc="-1">
                <a:solidFill>
                  <a:srgbClr val="000000"/>
                </a:solidFill>
                <a:latin typeface="Switzer"/>
              </a:rPr>
              <a:t>Działania te obejmują: </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lt-LT" sz="2000" b="0" strike="noStrike" spc="-1">
                <a:solidFill>
                  <a:srgbClr val="000000"/>
                </a:solidFill>
                <a:latin typeface="Switzer"/>
              </a:rPr>
              <a:t>Ewakuację. </a:t>
            </a:r>
          </a:p>
        </p:txBody>
      </p:sp>
      <p:grpSp>
        <p:nvGrpSpPr>
          <p:cNvPr id="420" name="Group 9"/>
          <p:cNvGrpSpPr/>
          <p:nvPr/>
        </p:nvGrpSpPr>
        <p:grpSpPr>
          <a:xfrm>
            <a:off x="-5040" y="6738120"/>
            <a:ext cx="12206880" cy="123120"/>
            <a:chOff x="-5040" y="6738120"/>
            <a:chExt cx="12206880" cy="123120"/>
          </a:xfrm>
        </p:grpSpPr>
        <p:sp>
          <p:nvSpPr>
            <p:cNvPr id="421"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22"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185520" y="1475640"/>
            <a:ext cx="5218920" cy="1359000"/>
          </a:xfrm>
          <a:prstGeom prst="rect">
            <a:avLst/>
          </a:prstGeom>
          <a:noFill/>
          <a:ln w="0">
            <a:noFill/>
          </a:ln>
        </p:spPr>
        <p:txBody>
          <a:bodyPr anchor="b">
            <a:noAutofit/>
          </a:bodyPr>
          <a:lstStyle/>
          <a:p>
            <a:pPr>
              <a:lnSpc>
                <a:spcPct val="90000"/>
              </a:lnSpc>
              <a:buNone/>
            </a:pPr>
            <a:br>
              <a:rPr sz="2700"/>
            </a:br>
            <a:br>
              <a:rPr sz="2700"/>
            </a:br>
            <a:r>
              <a:rPr lang="pl-PL" sz="2700" b="1" strike="noStrike" spc="-1">
                <a:solidFill>
                  <a:srgbClr val="000000"/>
                </a:solidFill>
                <a:latin typeface="Switzer"/>
              </a:rPr>
              <a:t>Źródła promieniowania jonizującego i ich zastosowania w praktyce </a:t>
            </a:r>
            <a:br>
              <a:rPr sz="2700"/>
            </a:br>
            <a:br>
              <a:rPr sz="2700"/>
            </a:br>
            <a:endParaRPr lang="lt-LT" sz="2700" b="0" strike="noStrike" spc="-1">
              <a:solidFill>
                <a:srgbClr val="000000"/>
              </a:solidFill>
              <a:latin typeface="Switzer"/>
            </a:endParaRPr>
          </a:p>
        </p:txBody>
      </p:sp>
      <p:pic>
        <p:nvPicPr>
          <p:cNvPr id="115" name="Paveikslėlis 4" descr="Paveikslėlis, kuriame yra laikrodis, apskritimas, Matavimo priemonė, Sieninis laikrodis&#10;&#10;Automatiškai sugeneruotas aprašymas"/>
          <p:cNvPicPr/>
          <p:nvPr/>
        </p:nvPicPr>
        <p:blipFill>
          <a:blip r:embed="rId2"/>
          <a:stretch/>
        </p:blipFill>
        <p:spPr>
          <a:xfrm>
            <a:off x="786960" y="2135160"/>
            <a:ext cx="4408200" cy="2479680"/>
          </a:xfrm>
          <a:prstGeom prst="rect">
            <a:avLst/>
          </a:prstGeom>
          <a:ln w="0">
            <a:noFill/>
          </a:ln>
        </p:spPr>
      </p:pic>
      <p:sp>
        <p:nvSpPr>
          <p:cNvPr id="116"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Później znalazły one jeszcze szersze zastosowanie, od zegarów, barometrów, samolotów i statków, </a:t>
            </a:r>
            <a:r>
              <a:rPr lang="lt-LT" sz="2000" b="0" strike="noStrike" spc="-1" dirty="0">
                <a:solidFill>
                  <a:srgbClr val="000000"/>
                </a:solidFill>
                <a:latin typeface="Switzer"/>
              </a:rPr>
              <a:t>a</a:t>
            </a:r>
            <a:r>
              <a:rPr lang="pl-PL" sz="2000" b="0" strike="noStrike" spc="-1" dirty="0">
                <a:solidFill>
                  <a:srgbClr val="000000"/>
                </a:solidFill>
                <a:latin typeface="Switzer"/>
              </a:rPr>
              <a:t>ż po stomatologię i fotografię. Jednak w tamtym czasie niewiele lub wcale nic nie było wiadomo na temat szkodliwych skutków promieniowania jonizującego.</a:t>
            </a:r>
            <a:endParaRPr lang="lt-LT" sz="2000" b="0" strike="noStrike" spc="-1" dirty="0">
              <a:solidFill>
                <a:srgbClr val="000000"/>
              </a:solidFill>
              <a:latin typeface="Switzer"/>
            </a:endParaRPr>
          </a:p>
        </p:txBody>
      </p:sp>
      <p:grpSp>
        <p:nvGrpSpPr>
          <p:cNvPr id="117" name="Group 16"/>
          <p:cNvGrpSpPr/>
          <p:nvPr/>
        </p:nvGrpSpPr>
        <p:grpSpPr>
          <a:xfrm>
            <a:off x="-5040" y="6738120"/>
            <a:ext cx="12206880" cy="123120"/>
            <a:chOff x="-5040" y="6738120"/>
            <a:chExt cx="12206880" cy="123120"/>
          </a:xfrm>
        </p:grpSpPr>
        <p:sp>
          <p:nvSpPr>
            <p:cNvPr id="118"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19"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3"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24" name="Paveikslėlis 4" descr="Paveikslėlis, kuriame yra tekstas, ekrano kopija, dizainas&#10;&#10;Automatiškai sugeneruotas aprašymas"/>
          <p:cNvPicPr/>
          <p:nvPr/>
        </p:nvPicPr>
        <p:blipFill>
          <a:blip r:embed="rId2"/>
          <a:stretch/>
        </p:blipFill>
        <p:spPr>
          <a:xfrm>
            <a:off x="1339200" y="2688120"/>
            <a:ext cx="2942280" cy="1654920"/>
          </a:xfrm>
          <a:prstGeom prst="rect">
            <a:avLst/>
          </a:prstGeom>
          <a:ln w="0">
            <a:noFill/>
          </a:ln>
        </p:spPr>
      </p:pic>
      <p:sp>
        <p:nvSpPr>
          <p:cNvPr id="425"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1" strike="noStrike" spc="-1">
                <a:solidFill>
                  <a:srgbClr val="000000"/>
                </a:solidFill>
                <a:latin typeface="Switzer"/>
              </a:rPr>
              <a:t>Działania te obejmują: </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lt-LT" sz="2000" b="0" strike="noStrike" spc="-1">
                <a:solidFill>
                  <a:srgbClr val="000000"/>
                </a:solidFill>
                <a:latin typeface="Switzer"/>
              </a:rPr>
              <a:t>Blokowanie tarczycy jodem.</a:t>
            </a:r>
          </a:p>
        </p:txBody>
      </p:sp>
      <p:grpSp>
        <p:nvGrpSpPr>
          <p:cNvPr id="426" name="Group 9"/>
          <p:cNvGrpSpPr/>
          <p:nvPr/>
        </p:nvGrpSpPr>
        <p:grpSpPr>
          <a:xfrm>
            <a:off x="-5040" y="6738120"/>
            <a:ext cx="12206880" cy="123120"/>
            <a:chOff x="-5040" y="6738120"/>
            <a:chExt cx="12206880" cy="123120"/>
          </a:xfrm>
        </p:grpSpPr>
        <p:sp>
          <p:nvSpPr>
            <p:cNvPr id="427"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28"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9"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30" name="Paveikslėlis 4" descr="Paveikslėlis, kuriame yra moteris, Šokis&#10;&#10;Automatiškai sugeneruotas aprašymas"/>
          <p:cNvPicPr/>
          <p:nvPr/>
        </p:nvPicPr>
        <p:blipFill>
          <a:blip r:embed="rId2"/>
          <a:stretch/>
        </p:blipFill>
        <p:spPr>
          <a:xfrm>
            <a:off x="1172880" y="2357640"/>
            <a:ext cx="4037760" cy="2271240"/>
          </a:xfrm>
          <a:prstGeom prst="rect">
            <a:avLst/>
          </a:prstGeom>
          <a:ln w="0">
            <a:noFill/>
          </a:ln>
        </p:spPr>
      </p:pic>
      <p:sp>
        <p:nvSpPr>
          <p:cNvPr id="431"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1" strike="noStrike" spc="-1">
                <a:solidFill>
                  <a:srgbClr val="000000"/>
                </a:solidFill>
                <a:latin typeface="Switzer"/>
              </a:rPr>
              <a:t>Działania te obejmują: </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a:solidFill>
                  <a:srgbClr val="000000"/>
                </a:solidFill>
                <a:latin typeface="Switzer"/>
              </a:rPr>
              <a:t>Usuwanie substancji promieniotwórczych z ludzkiego ciała i różnych powierzchni (dekontaminację)</a:t>
            </a:r>
            <a:r>
              <a:rPr lang="lt-LT" sz="2000" b="0" strike="noStrike" spc="-1">
                <a:solidFill>
                  <a:srgbClr val="000000"/>
                </a:solidFill>
                <a:latin typeface="Switzer"/>
              </a:rPr>
              <a:t>.</a:t>
            </a:r>
          </a:p>
        </p:txBody>
      </p:sp>
      <p:grpSp>
        <p:nvGrpSpPr>
          <p:cNvPr id="432" name="Group 9"/>
          <p:cNvGrpSpPr/>
          <p:nvPr/>
        </p:nvGrpSpPr>
        <p:grpSpPr>
          <a:xfrm>
            <a:off x="-5040" y="6738120"/>
            <a:ext cx="12206880" cy="123120"/>
            <a:chOff x="-5040" y="6738120"/>
            <a:chExt cx="12206880" cy="123120"/>
          </a:xfrm>
        </p:grpSpPr>
        <p:sp>
          <p:nvSpPr>
            <p:cNvPr id="433"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34"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36" name="Paveikslėlis 4" descr="Paveikslėlis, kuriame yra vaisius, iliustracija, dizainas&#10;&#10;Automatiškai sugeneruotas aprašymas"/>
          <p:cNvPicPr/>
          <p:nvPr/>
        </p:nvPicPr>
        <p:blipFill>
          <a:blip r:embed="rId2"/>
          <a:stretch/>
        </p:blipFill>
        <p:spPr>
          <a:xfrm>
            <a:off x="1281960" y="2463120"/>
            <a:ext cx="3834720" cy="2157120"/>
          </a:xfrm>
          <a:prstGeom prst="rect">
            <a:avLst/>
          </a:prstGeom>
          <a:ln w="0">
            <a:noFill/>
          </a:ln>
        </p:spPr>
      </p:pic>
      <p:sp>
        <p:nvSpPr>
          <p:cNvPr id="437"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lt-LT" sz="2000" b="1" strike="noStrike" spc="-1">
                <a:solidFill>
                  <a:srgbClr val="000000"/>
                </a:solidFill>
                <a:latin typeface="Switzer"/>
              </a:rPr>
              <a:t>Działania te obejmują: </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a:solidFill>
                  <a:srgbClr val="000000"/>
                </a:solidFill>
                <a:latin typeface="Switzer"/>
              </a:rPr>
              <a:t>Ograniczenia dotyczące spożywania żywności i wody pitnej skażonej substancjami promieniotwórczymi</a:t>
            </a:r>
            <a:r>
              <a:rPr lang="lt-LT" sz="2000" b="0" strike="noStrike" spc="-1">
                <a:solidFill>
                  <a:srgbClr val="000000"/>
                </a:solidFill>
                <a:latin typeface="Switzer"/>
              </a:rPr>
              <a:t>.</a:t>
            </a:r>
            <a:r>
              <a:rPr lang="pl-PL" sz="2000" b="0" strike="noStrike" spc="-1">
                <a:solidFill>
                  <a:srgbClr val="000000"/>
                </a:solidFill>
                <a:latin typeface="Switzer"/>
              </a:rPr>
              <a:t> </a:t>
            </a:r>
            <a:endParaRPr lang="lt-LT" sz="2000" b="0" strike="noStrike" spc="-1">
              <a:solidFill>
                <a:srgbClr val="000000"/>
              </a:solidFill>
              <a:latin typeface="Switzer"/>
            </a:endParaRPr>
          </a:p>
        </p:txBody>
      </p:sp>
      <p:grpSp>
        <p:nvGrpSpPr>
          <p:cNvPr id="438" name="Group 9"/>
          <p:cNvGrpSpPr/>
          <p:nvPr/>
        </p:nvGrpSpPr>
        <p:grpSpPr>
          <a:xfrm>
            <a:off x="-5040" y="6738120"/>
            <a:ext cx="12206880" cy="123120"/>
            <a:chOff x="-5040" y="6738120"/>
            <a:chExt cx="12206880" cy="123120"/>
          </a:xfrm>
        </p:grpSpPr>
        <p:sp>
          <p:nvSpPr>
            <p:cNvPr id="439"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40"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42" name="Paveikslėlis 4" descr="Paveikslėlis, kuriame yra ekrano kopija, Stačiakampis, dizainas, kvadrato formos&#10;&#10;Automatiškai sugeneruotas aprašymas"/>
          <p:cNvPicPr/>
          <p:nvPr/>
        </p:nvPicPr>
        <p:blipFill>
          <a:blip r:embed="rId2"/>
          <a:stretch/>
        </p:blipFill>
        <p:spPr>
          <a:xfrm>
            <a:off x="1254240" y="2357640"/>
            <a:ext cx="3910320" cy="2199600"/>
          </a:xfrm>
          <a:prstGeom prst="rect">
            <a:avLst/>
          </a:prstGeom>
          <a:ln w="0">
            <a:noFill/>
          </a:ln>
        </p:spPr>
      </p:pic>
      <p:sp>
        <p:nvSpPr>
          <p:cNvPr id="443" name="PlaceHolder 2"/>
          <p:cNvSpPr>
            <a:spLocks noGrp="1"/>
          </p:cNvSpPr>
          <p:nvPr>
            <p:ph/>
          </p:nvPr>
        </p:nvSpPr>
        <p:spPr>
          <a:xfrm>
            <a:off x="6095880" y="2533320"/>
            <a:ext cx="5257440" cy="34473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pl-PL" sz="2000" b="1" strike="noStrike" spc="-1">
                <a:solidFill>
                  <a:srgbClr val="000000"/>
                </a:solidFill>
                <a:latin typeface="Switzer"/>
              </a:rPr>
              <a:t>Wczesne działania zapobiegawcze</a:t>
            </a:r>
            <a:r>
              <a:rPr lang="pl-PL" sz="2000" b="0" strike="noStrike" spc="-1">
                <a:solidFill>
                  <a:srgbClr val="000000"/>
                </a:solidFill>
                <a:latin typeface="Switzer"/>
              </a:rPr>
              <a:t> – działania zapobiegawcze podejmowane w przypadku zagrożenia jądrowego lub promieniotwórczego w ciągu kilku dni lub tygodni i tak długo, jak długo są one skuteczne. </a:t>
            </a:r>
            <a:endParaRPr lang="lt-LT" sz="2000" b="0" strike="noStrike" spc="-1">
              <a:solidFill>
                <a:srgbClr val="000000"/>
              </a:solidFill>
              <a:latin typeface="Switzer"/>
            </a:endParaRPr>
          </a:p>
        </p:txBody>
      </p:sp>
      <p:grpSp>
        <p:nvGrpSpPr>
          <p:cNvPr id="444" name="Group 9"/>
          <p:cNvGrpSpPr/>
          <p:nvPr/>
        </p:nvGrpSpPr>
        <p:grpSpPr>
          <a:xfrm>
            <a:off x="-5040" y="6738120"/>
            <a:ext cx="12206880" cy="123120"/>
            <a:chOff x="-5040" y="6738120"/>
            <a:chExt cx="12206880" cy="123120"/>
          </a:xfrm>
        </p:grpSpPr>
        <p:sp>
          <p:nvSpPr>
            <p:cNvPr id="445"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46"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7"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48" name="Paveikslėlis 4" descr="Paveikslėlis, kuriame yra transporto priemonė, transportas, autobusas, furgonas&#10;&#10;Automatiškai sugeneruotas aprašymas"/>
          <p:cNvPicPr/>
          <p:nvPr/>
        </p:nvPicPr>
        <p:blipFill>
          <a:blip r:embed="rId2"/>
          <a:stretch/>
        </p:blipFill>
        <p:spPr>
          <a:xfrm>
            <a:off x="1449720" y="2427480"/>
            <a:ext cx="3560400" cy="2002680"/>
          </a:xfrm>
          <a:prstGeom prst="rect">
            <a:avLst/>
          </a:prstGeom>
          <a:ln w="0">
            <a:noFill/>
          </a:ln>
        </p:spPr>
      </p:pic>
      <p:sp>
        <p:nvSpPr>
          <p:cNvPr id="449"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a:solidFill>
                  <a:srgbClr val="000000"/>
                </a:solidFill>
                <a:latin typeface="Switzer"/>
              </a:rPr>
              <a:t>Działania te obejmują:</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lt-LT" sz="2000" b="0" strike="noStrike" spc="-1">
                <a:solidFill>
                  <a:srgbClr val="000000"/>
                </a:solidFill>
                <a:latin typeface="Switzer"/>
              </a:rPr>
              <a:t>Przesiedlenie ludności.</a:t>
            </a:r>
          </a:p>
        </p:txBody>
      </p:sp>
      <p:grpSp>
        <p:nvGrpSpPr>
          <p:cNvPr id="450" name="Group 9"/>
          <p:cNvGrpSpPr/>
          <p:nvPr/>
        </p:nvGrpSpPr>
        <p:grpSpPr>
          <a:xfrm>
            <a:off x="-5040" y="6738120"/>
            <a:ext cx="12206880" cy="123120"/>
            <a:chOff x="-5040" y="6738120"/>
            <a:chExt cx="12206880" cy="123120"/>
          </a:xfrm>
        </p:grpSpPr>
        <p:sp>
          <p:nvSpPr>
            <p:cNvPr id="451"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52"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3"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700" b="1" strike="noStrike" spc="-1">
                <a:solidFill>
                  <a:srgbClr val="000000"/>
                </a:solidFill>
                <a:latin typeface="Switzer"/>
              </a:rPr>
              <a:t>Działania ochronne dla ogółu społeczeństwa w przypadku awarii jądrowej (I</a:t>
            </a:r>
            <a:r>
              <a:rPr lang="lt-LT" sz="2700" b="1" strike="noStrike" spc="-1">
                <a:solidFill>
                  <a:srgbClr val="000000"/>
                </a:solidFill>
                <a:latin typeface="Switzer"/>
              </a:rPr>
              <a:t>II</a:t>
            </a:r>
            <a:r>
              <a:rPr lang="pl-PL" sz="2700" b="1" strike="noStrike" spc="-1">
                <a:solidFill>
                  <a:srgbClr val="000000"/>
                </a:solidFill>
                <a:latin typeface="Switzer"/>
              </a:rPr>
              <a:t>)</a:t>
            </a:r>
            <a:endParaRPr lang="lt-LT" sz="2700" b="0" strike="noStrike" spc="-1">
              <a:solidFill>
                <a:srgbClr val="000000"/>
              </a:solidFill>
              <a:latin typeface="Switzer"/>
            </a:endParaRPr>
          </a:p>
        </p:txBody>
      </p:sp>
      <p:pic>
        <p:nvPicPr>
          <p:cNvPr id="454" name="Paveikslėlis 4" descr="Paveikslėlis, kuriame yra vaisius, iliustracija, dizainas&#10;&#10;Automatiškai sugeneruotas aprašymas"/>
          <p:cNvPicPr/>
          <p:nvPr/>
        </p:nvPicPr>
        <p:blipFill>
          <a:blip r:embed="rId2"/>
          <a:stretch/>
        </p:blipFill>
        <p:spPr>
          <a:xfrm>
            <a:off x="1333800" y="2392200"/>
            <a:ext cx="3685680" cy="2073240"/>
          </a:xfrm>
          <a:prstGeom prst="rect">
            <a:avLst/>
          </a:prstGeom>
          <a:ln w="0">
            <a:noFill/>
          </a:ln>
        </p:spPr>
      </p:pic>
      <p:sp>
        <p:nvSpPr>
          <p:cNvPr id="455"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a:solidFill>
                  <a:srgbClr val="000000"/>
                </a:solidFill>
                <a:latin typeface="Switzer"/>
              </a:rPr>
              <a:t>Działania te obejmują:</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a:solidFill>
                  <a:srgbClr val="000000"/>
                </a:solidFill>
                <a:latin typeface="Switzer"/>
              </a:rPr>
              <a:t>Długoterminowe ograniczenia spożycia żywności skażonej substancjami promieniotwórczymi</a:t>
            </a:r>
            <a:r>
              <a:rPr lang="lt-LT" sz="2000" b="0" strike="noStrike" spc="-1">
                <a:solidFill>
                  <a:srgbClr val="000000"/>
                </a:solidFill>
                <a:latin typeface="Switzer"/>
              </a:rPr>
              <a:t>.</a:t>
            </a:r>
            <a:r>
              <a:rPr lang="pl-PL" sz="2000" b="0" strike="noStrike" spc="-1">
                <a:solidFill>
                  <a:srgbClr val="000000"/>
                </a:solidFill>
                <a:latin typeface="Switzer"/>
              </a:rPr>
              <a:t> </a:t>
            </a:r>
            <a:endParaRPr lang="lt-LT" sz="2000" b="0" strike="noStrike" spc="-1">
              <a:solidFill>
                <a:srgbClr val="000000"/>
              </a:solidFill>
              <a:latin typeface="Switzer"/>
            </a:endParaRPr>
          </a:p>
        </p:txBody>
      </p:sp>
      <p:grpSp>
        <p:nvGrpSpPr>
          <p:cNvPr id="456" name="Group 9"/>
          <p:cNvGrpSpPr/>
          <p:nvPr/>
        </p:nvGrpSpPr>
        <p:grpSpPr>
          <a:xfrm>
            <a:off x="-5040" y="6738120"/>
            <a:ext cx="12206880" cy="123120"/>
            <a:chOff x="-5040" y="6738120"/>
            <a:chExt cx="12206880" cy="123120"/>
          </a:xfrm>
        </p:grpSpPr>
        <p:sp>
          <p:nvSpPr>
            <p:cNvPr id="457"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58"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9"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lt-LT" sz="3200" b="1" strike="noStrike" spc="-1">
                <a:solidFill>
                  <a:srgbClr val="000000"/>
                </a:solidFill>
                <a:latin typeface="Switzer"/>
              </a:rPr>
              <a:t>Sygnały alarmowe ochrony ludności</a:t>
            </a:r>
            <a:endParaRPr lang="lt-LT" sz="3200" b="0" strike="noStrike" spc="-1">
              <a:solidFill>
                <a:srgbClr val="000000"/>
              </a:solidFill>
              <a:latin typeface="Switzer"/>
            </a:endParaRPr>
          </a:p>
        </p:txBody>
      </p:sp>
      <p:pic>
        <p:nvPicPr>
          <p:cNvPr id="460" name="Paveikslėlis 4" descr="Paveikslėlis, kuriame yra iliustracija, Vaikų piešiniai, animacija, menas&#10;&#10;Automatiškai sugeneruotas aprašymas"/>
          <p:cNvPicPr/>
          <p:nvPr/>
        </p:nvPicPr>
        <p:blipFill>
          <a:blip r:embed="rId2"/>
          <a:stretch/>
        </p:blipFill>
        <p:spPr>
          <a:xfrm>
            <a:off x="1340640" y="2487600"/>
            <a:ext cx="3369240" cy="1895040"/>
          </a:xfrm>
          <a:prstGeom prst="rect">
            <a:avLst/>
          </a:prstGeom>
          <a:ln w="0">
            <a:noFill/>
          </a:ln>
        </p:spPr>
      </p:pic>
      <p:sp>
        <p:nvSpPr>
          <p:cNvPr id="461"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Obywatele są ostrzegani o zbliżającym się lub faktycznym zagrożeniu, w tym o wypadku jądrowym, za pomocą </a:t>
            </a:r>
            <a:r>
              <a:rPr lang="pl-PL" sz="2000" b="1" strike="noStrike" spc="-1" dirty="0">
                <a:solidFill>
                  <a:srgbClr val="000000"/>
                </a:solidFill>
                <a:latin typeface="Switzer"/>
              </a:rPr>
              <a:t>dźwiękowych sygnałów alarmowych, </a:t>
            </a:r>
            <a:r>
              <a:rPr lang="pl-PL" sz="2000" strike="noStrike" spc="-1" dirty="0">
                <a:solidFill>
                  <a:srgbClr val="000000"/>
                </a:solidFill>
                <a:latin typeface="Switzer"/>
              </a:rPr>
              <a:t>takich jak </a:t>
            </a:r>
            <a:r>
              <a:rPr lang="pl-PL" sz="2000" b="1" strike="noStrike" spc="-1" dirty="0">
                <a:solidFill>
                  <a:srgbClr val="000000"/>
                </a:solidFill>
                <a:latin typeface="Switzer"/>
              </a:rPr>
              <a:t>dźwięk syren</a:t>
            </a:r>
            <a:r>
              <a:rPr lang="pl-PL" sz="2000" b="0" strike="noStrike" spc="-1" dirty="0">
                <a:solidFill>
                  <a:srgbClr val="000000"/>
                </a:solidFill>
                <a:latin typeface="Switzer"/>
              </a:rPr>
              <a:t> </a:t>
            </a:r>
            <a:r>
              <a:rPr lang="en-US" sz="2000" b="0" strike="noStrike" spc="-1" dirty="0">
                <a:solidFill>
                  <a:srgbClr val="000000"/>
                </a:solidFill>
                <a:latin typeface="Switzer"/>
              </a:rPr>
              <a:t> </a:t>
            </a:r>
            <a:r>
              <a:rPr lang="pl-PL" sz="2000" b="0" strike="noStrike" spc="-1" dirty="0">
                <a:solidFill>
                  <a:srgbClr val="000000"/>
                </a:solidFill>
                <a:latin typeface="Switzer"/>
              </a:rPr>
              <a:t>i </a:t>
            </a:r>
            <a:r>
              <a:rPr lang="pl-PL" sz="2000" b="1" strike="noStrike" spc="-1" dirty="0">
                <a:solidFill>
                  <a:srgbClr val="000000"/>
                </a:solidFill>
                <a:latin typeface="Switzer"/>
              </a:rPr>
              <a:t>wiadomości wysyłanych na telefony komórkowe</a:t>
            </a:r>
            <a:r>
              <a:rPr lang="pl-PL" sz="2000" b="0" strike="noStrike" spc="-1" dirty="0">
                <a:solidFill>
                  <a:srgbClr val="000000"/>
                </a:solidFill>
                <a:latin typeface="Switzer"/>
              </a:rPr>
              <a:t>.</a:t>
            </a:r>
            <a:endParaRPr lang="lt-LT" sz="2000" b="0" strike="noStrike" spc="-1" dirty="0">
              <a:solidFill>
                <a:srgbClr val="000000"/>
              </a:solidFill>
              <a:latin typeface="Switzer"/>
            </a:endParaRPr>
          </a:p>
        </p:txBody>
      </p:sp>
      <p:grpSp>
        <p:nvGrpSpPr>
          <p:cNvPr id="462" name="Group 9"/>
          <p:cNvGrpSpPr/>
          <p:nvPr/>
        </p:nvGrpSpPr>
        <p:grpSpPr>
          <a:xfrm>
            <a:off x="-5040" y="6738120"/>
            <a:ext cx="12206880" cy="123120"/>
            <a:chOff x="-5040" y="6738120"/>
            <a:chExt cx="12206880" cy="123120"/>
          </a:xfrm>
        </p:grpSpPr>
        <p:sp>
          <p:nvSpPr>
            <p:cNvPr id="463"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464"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PlaceHolder 1"/>
          <p:cNvSpPr>
            <a:spLocks noGrp="1"/>
          </p:cNvSpPr>
          <p:nvPr>
            <p:ph/>
          </p:nvPr>
        </p:nvSpPr>
        <p:spPr>
          <a:xfrm>
            <a:off x="6095880" y="2508480"/>
            <a:ext cx="5257440" cy="3668400"/>
          </a:xfrm>
          <a:prstGeom prst="rect">
            <a:avLst/>
          </a:prstGeom>
          <a:noFill/>
          <a:ln w="0">
            <a:noFill/>
          </a:ln>
        </p:spPr>
        <p:txBody>
          <a:bodyPr anchor="t">
            <a:normAutofit/>
          </a:bodyPr>
          <a:lstStyle/>
          <a:p>
            <a:pPr>
              <a:lnSpc>
                <a:spcPct val="90000"/>
              </a:lnSpc>
              <a:spcBef>
                <a:spcPts val="1001"/>
              </a:spcBef>
              <a:buNone/>
              <a:tabLst>
                <a:tab pos="0" algn="l"/>
              </a:tabLst>
            </a:pPr>
            <a:r>
              <a:rPr lang="pl-PL" sz="2000" b="1" strike="noStrike" spc="-1" dirty="0">
                <a:solidFill>
                  <a:srgbClr val="000000"/>
                </a:solidFill>
                <a:latin typeface="Switzer"/>
              </a:rPr>
              <a:t>Jeśli usłyszysz zawodzącą syrenę, musisz:</a:t>
            </a:r>
            <a:endParaRPr lang="pl-PL" sz="2000" b="0" strike="noStrike" spc="-1" dirty="0">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natychmiast włączyć litewskie radio lub telewizję; </a:t>
            </a: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wysłuchać komunikatu; </a:t>
            </a:r>
          </a:p>
          <a:p>
            <a:pPr marL="228600" indent="-228600">
              <a:lnSpc>
                <a:spcPct val="90000"/>
              </a:lnSpc>
              <a:spcBef>
                <a:spcPts val="1001"/>
              </a:spcBef>
              <a:buClr>
                <a:srgbClr val="000000"/>
              </a:buClr>
              <a:buFont typeface="Arial"/>
              <a:buChar char="•"/>
              <a:tabLst>
                <a:tab pos="0" algn="l"/>
              </a:tabLst>
            </a:pPr>
            <a:r>
              <a:rPr lang="pl-PL" sz="2000" b="0" strike="noStrike" spc="-1" dirty="0">
                <a:solidFill>
                  <a:srgbClr val="000000"/>
                </a:solidFill>
                <a:latin typeface="Switzer"/>
              </a:rPr>
              <a:t>rodzice, dziadkowie, nauczyciele i inne osoby dorosłe powiedzą ci, co robić w sytuacji zagrożenia. </a:t>
            </a:r>
          </a:p>
          <a:p>
            <a:pPr>
              <a:lnSpc>
                <a:spcPct val="90000"/>
              </a:lnSpc>
              <a:spcBef>
                <a:spcPts val="1001"/>
              </a:spcBef>
              <a:buNone/>
              <a:tabLst>
                <a:tab pos="0" algn="l"/>
              </a:tabLst>
            </a:pPr>
            <a:endParaRPr lang="lt-LT" sz="2000" b="0" strike="noStrike" spc="-1" dirty="0">
              <a:solidFill>
                <a:srgbClr val="000000"/>
              </a:solidFill>
              <a:latin typeface="Switzer"/>
            </a:endParaRPr>
          </a:p>
        </p:txBody>
      </p:sp>
      <p:sp>
        <p:nvSpPr>
          <p:cNvPr id="466" name="Title 1"/>
          <p:cNvSpPr/>
          <p:nvPr/>
        </p:nvSpPr>
        <p:spPr>
          <a:xfrm>
            <a:off x="6095880" y="741240"/>
            <a:ext cx="5257440" cy="16156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buNone/>
            </a:pPr>
            <a:r>
              <a:rPr lang="pl-PL" sz="3200" b="1" strike="noStrike" spc="-1" dirty="0">
                <a:solidFill>
                  <a:srgbClr val="000000"/>
                </a:solidFill>
                <a:latin typeface="Switzer"/>
              </a:rPr>
              <a:t>Sygnały alarmowe ochrony ludności</a:t>
            </a:r>
            <a:endParaRPr lang="pl-PL" sz="3200" b="0" strike="noStrike" spc="-1" dirty="0">
              <a:latin typeface="Arial"/>
            </a:endParaRPr>
          </a:p>
        </p:txBody>
      </p:sp>
      <p:pic>
        <p:nvPicPr>
          <p:cNvPr id="467" name="Paveikslėlis 4" descr="Paveikslėlis, kuriame yra apranga, asmuo, berniukas, animacija&#10;&#10;Automatiškai sugeneruotas aprašymas"/>
          <p:cNvPicPr/>
          <p:nvPr/>
        </p:nvPicPr>
        <p:blipFill>
          <a:blip r:embed="rId2"/>
          <a:stretch/>
        </p:blipFill>
        <p:spPr>
          <a:xfrm>
            <a:off x="904680" y="2298600"/>
            <a:ext cx="4231800" cy="2380320"/>
          </a:xfrm>
          <a:prstGeom prst="rect">
            <a:avLst/>
          </a:prstGeom>
          <a:ln w="0">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pl-PL" sz="3200" b="1" strike="noStrike" spc="-1" dirty="0">
                <a:solidFill>
                  <a:srgbClr val="000000"/>
                </a:solidFill>
                <a:latin typeface="Switzer"/>
              </a:rPr>
              <a:t>Sygnały alarmowe ochrony ludności</a:t>
            </a:r>
            <a:endParaRPr lang="pl-PL" sz="3200" b="0" strike="noStrike" spc="-1" dirty="0">
              <a:solidFill>
                <a:srgbClr val="000000"/>
              </a:solidFill>
              <a:latin typeface="Switzer"/>
            </a:endParaRPr>
          </a:p>
        </p:txBody>
      </p:sp>
      <p:sp>
        <p:nvSpPr>
          <p:cNvPr id="469" name="PlaceHolder 2"/>
          <p:cNvSpPr>
            <a:spLocks noGrp="1"/>
          </p:cNvSpPr>
          <p:nvPr>
            <p:ph/>
          </p:nvPr>
        </p:nvSpPr>
        <p:spPr>
          <a:xfrm>
            <a:off x="6119349" y="2427017"/>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Posłuchaj i zapamiętaj dźwięk syreny.</a:t>
            </a:r>
          </a:p>
          <a:p>
            <a:pPr>
              <a:lnSpc>
                <a:spcPct val="90000"/>
              </a:lnSpc>
              <a:spcBef>
                <a:spcPts val="1001"/>
              </a:spcBef>
              <a:buNone/>
              <a:tabLst>
                <a:tab pos="0" algn="l"/>
              </a:tabLst>
            </a:pPr>
            <a:r>
              <a:rPr lang="pl-PL" sz="2000" b="0" strike="noStrike" spc="-1" dirty="0">
                <a:solidFill>
                  <a:srgbClr val="000000"/>
                </a:solidFill>
                <a:latin typeface="Switzer"/>
              </a:rPr>
              <a:t>    </a:t>
            </a:r>
            <a:endParaRPr lang="en-US" sz="2000" b="0" strike="noStrike" spc="-1" dirty="0">
              <a:solidFill>
                <a:srgbClr val="000000"/>
              </a:solidFill>
              <a:latin typeface="Switzer"/>
            </a:endParaRPr>
          </a:p>
          <a:p>
            <a:pPr>
              <a:lnSpc>
                <a:spcPct val="9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Oprócz dźwiękowego sygnału alarmowego</a:t>
            </a:r>
            <a:r>
              <a:rPr lang="en-US" sz="2000" b="0" strike="noStrike" spc="-1" dirty="0">
                <a:solidFill>
                  <a:srgbClr val="000000"/>
                </a:solidFill>
                <a:latin typeface="Switzer"/>
              </a:rPr>
              <a:t> </a:t>
            </a:r>
            <a:r>
              <a:rPr lang="pl-PL" sz="2000" b="0" strike="noStrike" spc="-1" dirty="0">
                <a:solidFill>
                  <a:srgbClr val="000000"/>
                </a:solidFill>
                <a:latin typeface="Switzer"/>
              </a:rPr>
              <a:t>mieszkańcy mogą być ostrzegani za pomocą komunikatów głosowych</a:t>
            </a:r>
            <a:r>
              <a:rPr lang="en-US" sz="2000" spc="-1" dirty="0">
                <a:solidFill>
                  <a:srgbClr val="000000"/>
                </a:solidFill>
                <a:latin typeface="Switzer"/>
              </a:rPr>
              <a:t>.</a:t>
            </a:r>
            <a:endParaRPr lang="pl-PL" sz="2000" b="0" strike="noStrike" spc="-1" dirty="0">
              <a:solidFill>
                <a:srgbClr val="000000"/>
              </a:solidFill>
              <a:latin typeface="Switzer"/>
            </a:endParaRPr>
          </a:p>
          <a:p>
            <a:pPr>
              <a:lnSpc>
                <a:spcPct val="90000"/>
              </a:lnSpc>
              <a:spcBef>
                <a:spcPts val="1001"/>
              </a:spcBef>
              <a:buNone/>
              <a:tabLst>
                <a:tab pos="0" algn="l"/>
              </a:tabLst>
            </a:pPr>
            <a:endParaRPr lang="en-US" sz="2000" b="1" spc="-1" dirty="0">
              <a:solidFill>
                <a:srgbClr val="000000"/>
              </a:solidFill>
              <a:latin typeface="Switzer"/>
            </a:endParaRPr>
          </a:p>
          <a:p>
            <a:pPr>
              <a:lnSpc>
                <a:spcPct val="90000"/>
              </a:lnSpc>
              <a:spcBef>
                <a:spcPts val="1001"/>
              </a:spcBef>
              <a:buNone/>
              <a:tabLst>
                <a:tab pos="0" algn="l"/>
              </a:tabLst>
            </a:pPr>
            <a:r>
              <a:rPr lang="en-US" sz="2000" b="1" spc="-1" dirty="0">
                <a:solidFill>
                  <a:srgbClr val="000000"/>
                </a:solidFill>
                <a:latin typeface="Switzer"/>
              </a:rPr>
              <a:t>    </a:t>
            </a:r>
            <a:r>
              <a:rPr lang="pl-PL" sz="2000" b="1" spc="-1" dirty="0">
                <a:solidFill>
                  <a:srgbClr val="000000"/>
                </a:solidFill>
                <a:latin typeface="Switzer"/>
              </a:rPr>
              <a:t>Odsłuchaj</a:t>
            </a:r>
            <a:r>
              <a:rPr lang="pl-PL" sz="2000" b="1" strike="noStrike" spc="-1" dirty="0">
                <a:solidFill>
                  <a:srgbClr val="000000"/>
                </a:solidFill>
                <a:latin typeface="Switzer"/>
              </a:rPr>
              <a:t> każdego z nich.</a:t>
            </a:r>
            <a:endParaRPr lang="pl-PL" sz="2000" b="0" strike="noStrike" spc="-1" dirty="0">
              <a:solidFill>
                <a:srgbClr val="000000"/>
              </a:solidFill>
              <a:latin typeface="Switzer"/>
            </a:endParaRPr>
          </a:p>
        </p:txBody>
      </p:sp>
      <p:pic>
        <p:nvPicPr>
          <p:cNvPr id="470" name="Paveikslėlis 46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01470" y="1977855"/>
            <a:ext cx="4491236" cy="2531977"/>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21629" fill="hold"/>
                                        <p:tgtEl>
                                          <p:spTgt spid="47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pl-PL" sz="3200" b="1" strike="noStrike" spc="-1" dirty="0">
                <a:solidFill>
                  <a:srgbClr val="000000"/>
                </a:solidFill>
                <a:latin typeface="Switzer"/>
              </a:rPr>
              <a:t>Sygnały alarmowe ochrony ludności</a:t>
            </a:r>
            <a:endParaRPr lang="pl-PL" sz="3200" b="1" dirty="0"/>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a:lnSpc>
                <a:spcPct val="90000"/>
              </a:lnSpc>
              <a:spcBef>
                <a:spcPts val="1001"/>
              </a:spcBef>
              <a:buNone/>
              <a:tabLst>
                <a:tab pos="0" algn="l"/>
              </a:tabLst>
            </a:pPr>
            <a:endParaRPr lang="en-US" sz="2000" b="0" strike="noStrike" spc="-1" dirty="0">
              <a:solidFill>
                <a:srgbClr val="000000"/>
              </a:solidFill>
              <a:latin typeface="Switzer"/>
            </a:endParaRPr>
          </a:p>
          <a:p>
            <a:pPr>
              <a:lnSpc>
                <a:spcPct val="90000"/>
              </a:lnSpc>
              <a:spcBef>
                <a:spcPts val="1001"/>
              </a:spcBef>
              <a:buNone/>
              <a:tabLst>
                <a:tab pos="0" algn="l"/>
              </a:tabLst>
            </a:pPr>
            <a:endParaRPr lang="en-US" sz="2000" spc="-1" dirty="0">
              <a:solidFill>
                <a:srgbClr val="000000"/>
              </a:solidFill>
              <a:latin typeface="Switzer"/>
            </a:endParaRPr>
          </a:p>
          <a:p>
            <a:pPr>
              <a:lnSpc>
                <a:spcPct val="90000"/>
              </a:lnSpc>
              <a:spcBef>
                <a:spcPts val="1001"/>
              </a:spcBef>
              <a:buNone/>
              <a:tabLst>
                <a:tab pos="0" algn="l"/>
              </a:tabLst>
            </a:pPr>
            <a:r>
              <a:rPr lang="pl-PL" sz="2000" b="0" strike="noStrike" spc="-1" dirty="0">
                <a:solidFill>
                  <a:srgbClr val="000000"/>
                </a:solidFill>
                <a:latin typeface="Switzer"/>
              </a:rPr>
              <a:t>„Uwaga wszyscy”</a:t>
            </a:r>
          </a:p>
        </p:txBody>
      </p:sp>
      <p:pic>
        <p:nvPicPr>
          <p:cNvPr id="7" name="CS8demesiovisiems">
            <a:hlinkClick r:id="" action="ppaction://media"/>
            <a:extLst>
              <a:ext uri="{FF2B5EF4-FFF2-40B4-BE49-F238E27FC236}">
                <a16:creationId xmlns:a16="http://schemas.microsoft.com/office/drawing/2014/main" id="{078821C2-F756-36DE-F706-629B620E98EE}"/>
              </a:ext>
            </a:extLst>
          </p:cNvPr>
          <p:cNvPicPr>
            <a:picLocks noChangeAspect="1"/>
          </p:cNvPicPr>
          <p:nvPr>
            <a:audioFile r:link="rId1"/>
            <p:extLst>
              <p:ext uri="{DAA4B4D4-6D71-4841-9C94-3DE7FCFB9230}">
                <p14:media xmlns:p14="http://schemas.microsoft.com/office/powerpoint/2010/main" r:embed="rId2">
                  <p14:trim st="30000" end="116559.5918"/>
                </p14:media>
              </p:ext>
            </p:extLst>
          </p:nvPr>
        </p:nvPicPr>
        <p:blipFill>
          <a:blip r:embed="rId4">
            <a:extLst>
              <a:ext uri="{28A0092B-C50C-407E-A947-70E740481C1C}">
                <a14:useLocalDpi xmlns:a14="http://schemas.microsoft.com/office/drawing/2010/main" val="0"/>
              </a:ext>
            </a:extLst>
          </a:blip>
          <a:srcRect/>
          <a:stretch/>
        </p:blipFill>
        <p:spPr>
          <a:xfrm>
            <a:off x="951561" y="1925599"/>
            <a:ext cx="4667270" cy="2622057"/>
          </a:xfrm>
          <a:prstGeom prst="rect">
            <a:avLst/>
          </a:prstGeom>
        </p:spPr>
      </p:pic>
    </p:spTree>
    <p:extLst>
      <p:ext uri="{BB962C8B-B14F-4D97-AF65-F5344CB8AC3E}">
        <p14:creationId xmlns:p14="http://schemas.microsoft.com/office/powerpoint/2010/main" val="290542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 name="PlaceHolder 1"/>
          <p:cNvSpPr>
            <a:spLocks noGrp="1"/>
          </p:cNvSpPr>
          <p:nvPr>
            <p:ph type="title"/>
          </p:nvPr>
        </p:nvSpPr>
        <p:spPr>
          <a:xfrm>
            <a:off x="6095880" y="1950480"/>
            <a:ext cx="5218920" cy="1165680"/>
          </a:xfrm>
          <a:prstGeom prst="rect">
            <a:avLst/>
          </a:prstGeom>
          <a:noFill/>
          <a:ln w="0">
            <a:noFill/>
          </a:ln>
        </p:spPr>
        <p:txBody>
          <a:bodyPr anchor="b">
            <a:noAutofit/>
          </a:bodyPr>
          <a:lstStyle/>
          <a:p>
            <a:pPr>
              <a:lnSpc>
                <a:spcPct val="90000"/>
              </a:lnSpc>
              <a:buNone/>
            </a:pPr>
            <a:br>
              <a:rPr sz="2700"/>
            </a:br>
            <a:br>
              <a:rPr sz="2700"/>
            </a:br>
            <a:r>
              <a:rPr lang="pl-PL" sz="2700" b="1" strike="noStrike" spc="-1">
                <a:solidFill>
                  <a:srgbClr val="000000"/>
                </a:solidFill>
                <a:latin typeface="Switzer"/>
              </a:rPr>
              <a:t>Źródła promieniowania jonizującego i ich zastosowania w praktyce </a:t>
            </a:r>
            <a:br>
              <a:rPr sz="2700"/>
            </a:br>
            <a:br>
              <a:rPr sz="2700"/>
            </a:br>
            <a:endParaRPr lang="lt-LT" sz="2700" b="0" strike="noStrike" spc="-1">
              <a:solidFill>
                <a:srgbClr val="000000"/>
              </a:solidFill>
              <a:latin typeface="Switzer"/>
            </a:endParaRPr>
          </a:p>
        </p:txBody>
      </p:sp>
      <p:pic>
        <p:nvPicPr>
          <p:cNvPr id="121" name="Paveikslėlis 4" descr="Paveikslėlis, kuriame yra animacija, Grafika, grafinis dizainas, iliustracija&#10;&#10;Automatiškai sugeneruotas aprašymas"/>
          <p:cNvPicPr/>
          <p:nvPr/>
        </p:nvPicPr>
        <p:blipFill>
          <a:blip r:embed="rId2"/>
          <a:stretch/>
        </p:blipFill>
        <p:spPr>
          <a:xfrm>
            <a:off x="786960" y="2135160"/>
            <a:ext cx="4408200" cy="2479680"/>
          </a:xfrm>
          <a:prstGeom prst="rect">
            <a:avLst/>
          </a:prstGeom>
          <a:ln w="0">
            <a:noFill/>
          </a:ln>
        </p:spPr>
      </p:pic>
      <p:sp>
        <p:nvSpPr>
          <p:cNvPr id="122"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Zacznijmy od początku i najpierw wyjaśnijmy, czym są i jakie mogą być źródła promieniowania jonizującego.</a:t>
            </a:r>
            <a:endParaRPr lang="lt-LT" sz="2000" b="0" strike="noStrike" spc="-1" dirty="0">
              <a:solidFill>
                <a:srgbClr val="000000"/>
              </a:solidFill>
              <a:latin typeface="Switzer"/>
            </a:endParaRPr>
          </a:p>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Źródłami promieniowania jonizującego są materiały radioaktywne i urządzenia wytwarzające promieniowanie. Źródła promieniowania jonizującego mogą być pochodzenia naturalnego lub sztucznego. Jesteśmy otoczeni źródłami naturalnymi –</a:t>
            </a:r>
            <a:r>
              <a:rPr lang="lt-LT" sz="2000" b="0" strike="noStrike" spc="-1" dirty="0">
                <a:solidFill>
                  <a:srgbClr val="000000"/>
                </a:solidFill>
                <a:latin typeface="Switzer"/>
              </a:rPr>
              <a:t> </a:t>
            </a:r>
            <a:r>
              <a:rPr lang="pl-PL" sz="2000" b="0" strike="noStrike" spc="-1" dirty="0">
                <a:solidFill>
                  <a:srgbClr val="000000"/>
                </a:solidFill>
                <a:latin typeface="Switzer"/>
              </a:rPr>
              <a:t> promieniami kosmicznymi i naturalnymi radionuklidami w ziemi i powietrzu. </a:t>
            </a:r>
            <a:endParaRPr lang="lt-LT" sz="2000" b="0" strike="noStrike" spc="-1" dirty="0">
              <a:solidFill>
                <a:srgbClr val="000000"/>
              </a:solidFill>
              <a:latin typeface="Switzer"/>
            </a:endParaRPr>
          </a:p>
        </p:txBody>
      </p:sp>
      <p:grpSp>
        <p:nvGrpSpPr>
          <p:cNvPr id="123" name="Group 16"/>
          <p:cNvGrpSpPr/>
          <p:nvPr/>
        </p:nvGrpSpPr>
        <p:grpSpPr>
          <a:xfrm>
            <a:off x="-5040" y="6738120"/>
            <a:ext cx="12206880" cy="123120"/>
            <a:chOff x="-5040" y="6738120"/>
            <a:chExt cx="12206880" cy="123120"/>
          </a:xfrm>
        </p:grpSpPr>
        <p:sp>
          <p:nvSpPr>
            <p:cNvPr id="124"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25"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pl-PL" sz="3200" b="1" strike="noStrike" spc="-1" dirty="0">
                <a:solidFill>
                  <a:srgbClr val="000000"/>
                </a:solidFill>
                <a:latin typeface="Switzer"/>
              </a:rPr>
              <a:t>Sygnały alarmowe ochrony ludności</a:t>
            </a:r>
            <a:endParaRPr lang="pl-PL" sz="3200" b="0" strike="noStrike" spc="-1" dirty="0">
              <a:solidFill>
                <a:srgbClr val="000000"/>
              </a:solidFill>
              <a:latin typeface="Switzer"/>
            </a:endParaRPr>
          </a:p>
        </p:txBody>
      </p:sp>
      <p:sp>
        <p:nvSpPr>
          <p:cNvPr id="475" name="PlaceHolder 2"/>
          <p:cNvSpPr>
            <a:spLocks noGrp="1"/>
          </p:cNvSpPr>
          <p:nvPr>
            <p:ph/>
          </p:nvPr>
        </p:nvSpPr>
        <p:spPr>
          <a:xfrm>
            <a:off x="6103800" y="3246840"/>
            <a:ext cx="5218920" cy="275760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a:t>
            </a:r>
            <a:r>
              <a:rPr lang="pl-PL" sz="2000" b="0" strike="noStrike" spc="-1" dirty="0">
                <a:solidFill>
                  <a:srgbClr val="000000"/>
                </a:solidFill>
                <a:latin typeface="Switzer"/>
              </a:rPr>
              <a:t>Zagrożenia chemiczne</a:t>
            </a:r>
            <a:r>
              <a:rPr lang="lt-LT" sz="2000" b="0" strike="noStrike" spc="-1" dirty="0">
                <a:solidFill>
                  <a:srgbClr val="000000"/>
                </a:solidFill>
                <a:latin typeface="Switzer"/>
              </a:rPr>
              <a:t>”</a:t>
            </a:r>
          </a:p>
        </p:txBody>
      </p:sp>
      <p:pic>
        <p:nvPicPr>
          <p:cNvPr id="476" name="Paveikslėlis 47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15950" y="2130498"/>
            <a:ext cx="4765941" cy="2597003"/>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29864" fill="hold"/>
                                        <p:tgtEl>
                                          <p:spTgt spid="4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StopAudio" delay="0"/>
                  </p:endCondLst>
                </p:cTn>
                <p:tgtEl>
                  <p:spTgt spid="47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3200" b="1" strike="noStrike" spc="-1">
                <a:solidFill>
                  <a:srgbClr val="000000"/>
                </a:solidFill>
                <a:latin typeface="Switzer"/>
              </a:rPr>
              <a:t>Sygnały alarmowe ochrony ludności</a:t>
            </a:r>
            <a:endParaRPr lang="lt-LT" sz="3200" b="0" strike="noStrike" spc="-1">
              <a:solidFill>
                <a:srgbClr val="000000"/>
              </a:solidFill>
              <a:latin typeface="Switzer"/>
            </a:endParaRPr>
          </a:p>
        </p:txBody>
      </p:sp>
      <p:sp>
        <p:nvSpPr>
          <p:cNvPr id="478" name="PlaceHolder 2"/>
          <p:cNvSpPr>
            <a:spLocks noGrp="1"/>
          </p:cNvSpPr>
          <p:nvPr>
            <p:ph/>
          </p:nvPr>
        </p:nvSpPr>
        <p:spPr>
          <a:xfrm>
            <a:off x="6103800" y="3246840"/>
            <a:ext cx="5218920" cy="275760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a:solidFill>
                  <a:srgbClr val="000000"/>
                </a:solidFill>
                <a:latin typeface="Switzer"/>
              </a:rPr>
              <a:t>„Zagrożenie promieniowaniem”</a:t>
            </a:r>
          </a:p>
        </p:txBody>
      </p:sp>
      <p:pic>
        <p:nvPicPr>
          <p:cNvPr id="479" name="Paveikslėlis 47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21482" y="2024293"/>
            <a:ext cx="4543348" cy="2552301"/>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30599" fill="hold"/>
                                        <p:tgtEl>
                                          <p:spTgt spid="4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StopAudio" delay="0"/>
                  </p:endCondLst>
                </p:cTn>
                <p:tgtEl>
                  <p:spTgt spid="479"/>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3200" b="1" strike="noStrike" spc="-1">
                <a:solidFill>
                  <a:srgbClr val="000000"/>
                </a:solidFill>
                <a:latin typeface="Switzer"/>
              </a:rPr>
              <a:t>Sygnały alarmowe ochrony ludności</a:t>
            </a:r>
            <a:endParaRPr lang="lt-LT" sz="3200" b="0" strike="noStrike" spc="-1">
              <a:solidFill>
                <a:srgbClr val="000000"/>
              </a:solidFill>
              <a:latin typeface="Switzer"/>
            </a:endParaRPr>
          </a:p>
        </p:txBody>
      </p:sp>
      <p:sp>
        <p:nvSpPr>
          <p:cNvPr id="481" name="PlaceHolder 2"/>
          <p:cNvSpPr>
            <a:spLocks noGrp="1"/>
          </p:cNvSpPr>
          <p:nvPr>
            <p:ph/>
          </p:nvPr>
        </p:nvSpPr>
        <p:spPr>
          <a:xfrm>
            <a:off x="6103800" y="3246840"/>
            <a:ext cx="5218920" cy="275760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a:solidFill>
                  <a:srgbClr val="000000"/>
                </a:solidFill>
                <a:latin typeface="Switzer"/>
              </a:rPr>
              <a:t>„Katastrofalne powodzie”</a:t>
            </a:r>
          </a:p>
        </p:txBody>
      </p:sp>
      <p:pic>
        <p:nvPicPr>
          <p:cNvPr id="482" name="Paveikslėlis 48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40753" y="1892166"/>
            <a:ext cx="4560058" cy="2566993"/>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29769" fill="hold"/>
                                        <p:tgtEl>
                                          <p:spTgt spid="4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StopAudio" delay="0"/>
                  </p:endCondLst>
                </p:cTn>
                <p:tgtEl>
                  <p:spTgt spid="48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3200" b="1" strike="noStrike" spc="-1">
                <a:solidFill>
                  <a:srgbClr val="000000"/>
                </a:solidFill>
                <a:latin typeface="Switzer"/>
              </a:rPr>
              <a:t>Sygnały alarmowe ochrony ludności</a:t>
            </a:r>
            <a:endParaRPr lang="lt-LT" sz="3200" b="0" strike="noStrike" spc="-1">
              <a:solidFill>
                <a:srgbClr val="000000"/>
              </a:solidFill>
              <a:latin typeface="Switzer"/>
            </a:endParaRPr>
          </a:p>
        </p:txBody>
      </p:sp>
      <p:sp>
        <p:nvSpPr>
          <p:cNvPr id="484" name="PlaceHolder 2"/>
          <p:cNvSpPr>
            <a:spLocks noGrp="1"/>
          </p:cNvSpPr>
          <p:nvPr>
            <p:ph/>
          </p:nvPr>
        </p:nvSpPr>
        <p:spPr>
          <a:xfrm>
            <a:off x="6103800" y="3246840"/>
            <a:ext cx="5218920" cy="275760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a:solidFill>
                  <a:srgbClr val="000000"/>
                </a:solidFill>
                <a:latin typeface="Switzer"/>
              </a:rPr>
              <a:t>„Ryzyko powodzi”</a:t>
            </a:r>
          </a:p>
        </p:txBody>
      </p:sp>
      <p:pic>
        <p:nvPicPr>
          <p:cNvPr id="485" name="Paveikslėlis 48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78429" y="1944813"/>
            <a:ext cx="4636030" cy="2604053"/>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28291" fill="hold"/>
                                        <p:tgtEl>
                                          <p:spTgt spid="4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StopAudio" delay="0"/>
                  </p:endCondLst>
                </p:cTn>
                <p:tgtEl>
                  <p:spTgt spid="48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3200" b="1" strike="noStrike" spc="-1">
                <a:solidFill>
                  <a:srgbClr val="000000"/>
                </a:solidFill>
                <a:latin typeface="Switzer"/>
              </a:rPr>
              <a:t>Sygnały alarmowe ochrony ludności</a:t>
            </a:r>
            <a:endParaRPr lang="lt-LT" sz="3200" b="0" strike="noStrike" spc="-1">
              <a:solidFill>
                <a:srgbClr val="000000"/>
              </a:solidFill>
              <a:latin typeface="Switzer"/>
            </a:endParaRPr>
          </a:p>
        </p:txBody>
      </p:sp>
      <p:sp>
        <p:nvSpPr>
          <p:cNvPr id="487" name="PlaceHolder 2"/>
          <p:cNvSpPr>
            <a:spLocks noGrp="1"/>
          </p:cNvSpPr>
          <p:nvPr>
            <p:ph/>
          </p:nvPr>
        </p:nvSpPr>
        <p:spPr>
          <a:xfrm>
            <a:off x="6103800" y="3246840"/>
            <a:ext cx="5218920" cy="275760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a:solidFill>
                  <a:srgbClr val="000000"/>
                </a:solidFill>
                <a:latin typeface="Switzer"/>
              </a:rPr>
              <a:t>„Ryzyko wystąpienia huraganu”</a:t>
            </a:r>
          </a:p>
        </p:txBody>
      </p:sp>
      <p:pic>
        <p:nvPicPr>
          <p:cNvPr id="488" name="Paveikslėlis 48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58406" y="2174151"/>
            <a:ext cx="4319889" cy="2398036"/>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30175" fill="hold"/>
                                        <p:tgtEl>
                                          <p:spTgt spid="4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StopAudio" delay="0"/>
                  </p:endCondLst>
                </p:cTn>
                <p:tgtEl>
                  <p:spTgt spid="48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PlaceHolder 1"/>
          <p:cNvSpPr>
            <a:spLocks noGrp="1"/>
          </p:cNvSpPr>
          <p:nvPr>
            <p:ph type="title"/>
          </p:nvPr>
        </p:nvSpPr>
        <p:spPr>
          <a:xfrm>
            <a:off x="6103800" y="741240"/>
            <a:ext cx="5218920" cy="1615680"/>
          </a:xfrm>
          <a:prstGeom prst="rect">
            <a:avLst/>
          </a:prstGeom>
          <a:noFill/>
          <a:ln w="0">
            <a:noFill/>
          </a:ln>
        </p:spPr>
        <p:txBody>
          <a:bodyPr anchor="b">
            <a:normAutofit/>
          </a:bodyPr>
          <a:lstStyle/>
          <a:p>
            <a:pPr>
              <a:lnSpc>
                <a:spcPct val="90000"/>
              </a:lnSpc>
              <a:buNone/>
            </a:pPr>
            <a:r>
              <a:rPr lang="lt-LT" sz="3200" b="1" strike="noStrike" spc="-1">
                <a:solidFill>
                  <a:srgbClr val="000000"/>
                </a:solidFill>
                <a:latin typeface="Switzer"/>
              </a:rPr>
              <a:t>Sygnały alarmowe ochrony ludności</a:t>
            </a:r>
            <a:endParaRPr lang="lt-LT" sz="3200" b="0" strike="noStrike" spc="-1">
              <a:solidFill>
                <a:srgbClr val="000000"/>
              </a:solidFill>
              <a:latin typeface="Switzer"/>
            </a:endParaRPr>
          </a:p>
        </p:txBody>
      </p:sp>
      <p:sp>
        <p:nvSpPr>
          <p:cNvPr id="490" name="PlaceHolder 2"/>
          <p:cNvSpPr>
            <a:spLocks noGrp="1"/>
          </p:cNvSpPr>
          <p:nvPr>
            <p:ph/>
          </p:nvPr>
        </p:nvSpPr>
        <p:spPr>
          <a:xfrm>
            <a:off x="6103800" y="3246840"/>
            <a:ext cx="5218920" cy="275760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a:solidFill>
                  <a:srgbClr val="000000"/>
                </a:solidFill>
                <a:latin typeface="Switzer"/>
              </a:rPr>
              <a:t>„Zagrożenie powietrzne”</a:t>
            </a:r>
          </a:p>
        </p:txBody>
      </p:sp>
      <p:pic>
        <p:nvPicPr>
          <p:cNvPr id="491" name="Paveikslėlis 49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38388" y="2091347"/>
            <a:ext cx="4681342" cy="2620722"/>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30151" fill="hold"/>
                                        <p:tgtEl>
                                          <p:spTgt spid="4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StopAudio" delay="0"/>
                  </p:endCondLst>
                </p:cTn>
                <p:tgtEl>
                  <p:spTgt spid="491"/>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267171" y="751224"/>
            <a:ext cx="5219307" cy="1616203"/>
          </a:xfrm>
        </p:spPr>
        <p:txBody>
          <a:bodyPr anchor="b">
            <a:normAutofit/>
          </a:bodyPr>
          <a:lstStyle/>
          <a:p>
            <a:r>
              <a:rPr lang="pl-PL" sz="3200" b="1" strike="noStrike" spc="-1" dirty="0">
                <a:solidFill>
                  <a:srgbClr val="000000"/>
                </a:solidFill>
                <a:latin typeface="Switzer"/>
              </a:rPr>
              <a:t>Sygnały alarmowe ochrony ludności</a:t>
            </a:r>
            <a:endParaRPr lang="pl-PL" sz="3200" b="1" dirty="0"/>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267171" y="3128909"/>
            <a:ext cx="4292839" cy="1253512"/>
          </a:xfrm>
        </p:spPr>
        <p:txBody>
          <a:bodyPr anchor="t">
            <a:normAutofit/>
          </a:bodyPr>
          <a:lstStyle/>
          <a:p>
            <a:pPr>
              <a:lnSpc>
                <a:spcPct val="90000"/>
              </a:lnSpc>
              <a:spcBef>
                <a:spcPts val="1001"/>
              </a:spcBef>
              <a:buNone/>
              <a:tabLst>
                <a:tab pos="0" algn="l"/>
              </a:tabLst>
            </a:pPr>
            <a:r>
              <a:rPr lang="pl-PL" sz="2000" b="0" strike="noStrike" spc="-1" dirty="0">
                <a:solidFill>
                  <a:srgbClr val="000000"/>
                </a:solidFill>
                <a:latin typeface="Switzer"/>
              </a:rPr>
              <a:t>„Kontrola systemu alarmowego”</a:t>
            </a:r>
          </a:p>
          <a:p>
            <a:pPr>
              <a:lnSpc>
                <a:spcPct val="90000"/>
              </a:lnSpc>
              <a:spcBef>
                <a:spcPts val="1001"/>
              </a:spcBef>
              <a:buNone/>
              <a:tabLst>
                <a:tab pos="0" algn="l"/>
              </a:tabLst>
            </a:pPr>
            <a:endParaRPr lang="lt-LT" sz="2000" b="0" strike="noStrike" spc="-1" dirty="0">
              <a:solidFill>
                <a:srgbClr val="000000"/>
              </a:solidFill>
              <a:latin typeface="Switzer"/>
            </a:endParaRPr>
          </a:p>
          <a:p>
            <a:pPr marL="0" indent="0">
              <a:buNone/>
            </a:pPr>
            <a:endParaRPr lang="lt-LT" sz="2000" dirty="0"/>
          </a:p>
        </p:txBody>
      </p:sp>
      <p:pic>
        <p:nvPicPr>
          <p:cNvPr id="10" name="CS7perspejimosistemospatikrinimas(4)">
            <a:hlinkClick r:id="" action="ppaction://media"/>
            <a:extLst>
              <a:ext uri="{FF2B5EF4-FFF2-40B4-BE49-F238E27FC236}">
                <a16:creationId xmlns:a16="http://schemas.microsoft.com/office/drawing/2014/main" id="{F64B2AA1-1624-31AF-81A1-A14386122707}"/>
              </a:ext>
            </a:extLst>
          </p:cNvPr>
          <p:cNvPicPr>
            <a:picLocks noChangeAspect="1"/>
          </p:cNvPicPr>
          <p:nvPr>
            <a:audioFile r:link="rId1"/>
            <p:extLst>
              <p:ext uri="{DAA4B4D4-6D71-4841-9C94-3DE7FCFB9230}">
                <p14:media xmlns:p14="http://schemas.microsoft.com/office/powerpoint/2010/main" r:embed="rId2">
                  <p14:trim st="30000" end="115263.5827"/>
                </p14:media>
              </p:ext>
            </p:extLst>
          </p:nvPr>
        </p:nvPicPr>
        <p:blipFill>
          <a:blip r:embed="rId4">
            <a:extLst>
              <a:ext uri="{28A0092B-C50C-407E-A947-70E740481C1C}">
                <a14:useLocalDpi xmlns:a14="http://schemas.microsoft.com/office/drawing/2010/main" val="0"/>
              </a:ext>
            </a:extLst>
          </a:blip>
          <a:srcRect/>
          <a:stretch/>
        </p:blipFill>
        <p:spPr>
          <a:xfrm>
            <a:off x="851442" y="2211859"/>
            <a:ext cx="4838956" cy="2718511"/>
          </a:xfrm>
          <a:prstGeom prst="rect">
            <a:avLst/>
          </a:prstGeom>
        </p:spPr>
      </p:pic>
    </p:spTree>
    <p:extLst>
      <p:ext uri="{BB962C8B-B14F-4D97-AF65-F5344CB8AC3E}">
        <p14:creationId xmlns:p14="http://schemas.microsoft.com/office/powerpoint/2010/main" val="2158817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nSpc>
                <a:spcPct val="90000"/>
              </a:lnSpc>
              <a:buNone/>
            </a:pPr>
            <a:r>
              <a:rPr lang="lt-LT" sz="4000" b="1" strike="noStrike" spc="-1">
                <a:solidFill>
                  <a:srgbClr val="000000"/>
                </a:solidFill>
                <a:latin typeface="Switzer"/>
              </a:rPr>
              <a:t>Sygnały alarmowe ochrony ludności</a:t>
            </a:r>
            <a:endParaRPr lang="lt-LT" sz="4000" b="0" strike="noStrike" spc="-1">
              <a:solidFill>
                <a:srgbClr val="000000"/>
              </a:solidFill>
              <a:latin typeface="Switzer"/>
            </a:endParaRPr>
          </a:p>
        </p:txBody>
      </p:sp>
      <p:sp>
        <p:nvSpPr>
          <p:cNvPr id="496" name="PlaceHolder 2"/>
          <p:cNvSpPr>
            <a:spLocks noGrp="1"/>
          </p:cNvSpPr>
          <p:nvPr>
            <p:ph/>
          </p:nvPr>
        </p:nvSpPr>
        <p:spPr>
          <a:xfrm>
            <a:off x="838080" y="1825560"/>
            <a:ext cx="10515240" cy="4350960"/>
          </a:xfrm>
          <a:prstGeom prst="rect">
            <a:avLst/>
          </a:prstGeom>
          <a:noFill/>
          <a:ln w="0">
            <a:noFill/>
          </a:ln>
        </p:spPr>
        <p:txBody>
          <a:bodyPr anchor="t">
            <a:normAutofit/>
          </a:bodyPr>
          <a:lstStyle/>
          <a:p>
            <a:pPr>
              <a:lnSpc>
                <a:spcPct val="90000"/>
              </a:lnSpc>
              <a:spcBef>
                <a:spcPts val="1001"/>
              </a:spcBef>
              <a:buNone/>
              <a:tabLst>
                <a:tab pos="0" algn="l"/>
              </a:tabLst>
            </a:pPr>
            <a:r>
              <a:rPr lang="pl-PL" sz="2800" b="1" strike="noStrike" spc="-1" dirty="0">
                <a:solidFill>
                  <a:srgbClr val="000000"/>
                </a:solidFill>
                <a:latin typeface="Switzer"/>
              </a:rPr>
              <a:t>Pamiętaj!</a:t>
            </a:r>
            <a:endParaRPr lang="lt-LT" sz="2800" b="0" strike="noStrike" spc="-1" dirty="0">
              <a:solidFill>
                <a:srgbClr val="000000"/>
              </a:solidFill>
              <a:latin typeface="Switzer"/>
            </a:endParaRPr>
          </a:p>
          <a:p>
            <a:pPr>
              <a:lnSpc>
                <a:spcPct val="90000"/>
              </a:lnSpc>
              <a:spcBef>
                <a:spcPts val="1001"/>
              </a:spcBef>
              <a:buNone/>
              <a:tabLst>
                <a:tab pos="0" algn="l"/>
              </a:tabLst>
            </a:pPr>
            <a:endParaRPr lang="lt-LT" sz="2800" b="0" strike="noStrike" spc="-1" dirty="0">
              <a:solidFill>
                <a:srgbClr val="000000"/>
              </a:solidFill>
              <a:latin typeface="Switzer"/>
            </a:endParaRPr>
          </a:p>
          <a:p>
            <a:pPr>
              <a:lnSpc>
                <a:spcPct val="90000"/>
              </a:lnSpc>
              <a:spcBef>
                <a:spcPts val="1001"/>
              </a:spcBef>
              <a:buNone/>
              <a:tabLst>
                <a:tab pos="0" algn="l"/>
              </a:tabLst>
            </a:pPr>
            <a:r>
              <a:rPr lang="en-US" sz="2400" b="0" strike="noStrike" spc="-1" dirty="0">
                <a:solidFill>
                  <a:srgbClr val="000000"/>
                </a:solidFill>
                <a:latin typeface="Switzer"/>
              </a:rPr>
              <a:t>   </a:t>
            </a:r>
            <a:r>
              <a:rPr lang="pl-PL" sz="2400" b="0" strike="noStrike" spc="-1" dirty="0">
                <a:solidFill>
                  <a:srgbClr val="000000"/>
                </a:solidFill>
                <a:latin typeface="Switzer"/>
              </a:rPr>
              <a:t>Aktywowane głosowo alerty alarmowe ostrzegają przed konkretnymi zagrożeniami. W przypadku awarii jądrowej społeczeństwo zostanie zaalarmowane sygnałem obrony cywilnej – „Zagrożenie promieniowaniem” (przycisk do odsłuchania sygnału). Więcej informacji na temat każdego z nich można znaleźć na stronie </a:t>
            </a:r>
            <a:r>
              <a:rPr lang="pl-PL" sz="2400" b="0" u="sng" strike="noStrike" spc="-1" dirty="0">
                <a:solidFill>
                  <a:srgbClr val="0563C1"/>
                </a:solidFill>
                <a:uFillTx/>
                <a:latin typeface="Switzer"/>
                <a:hlinkClick r:id="rId2"/>
              </a:rPr>
              <a:t>www.lt72.lt</a:t>
            </a:r>
            <a:r>
              <a:rPr lang="pl-PL" sz="2400" b="0" strike="noStrike" spc="-1" dirty="0">
                <a:solidFill>
                  <a:srgbClr val="000000"/>
                </a:solidFill>
                <a:latin typeface="Switzer"/>
              </a:rPr>
              <a:t> </a:t>
            </a:r>
            <a:endParaRPr lang="lt-LT" sz="2400" b="0" strike="noStrike" spc="-1" dirty="0">
              <a:solidFill>
                <a:srgbClr val="000000"/>
              </a:solidFill>
              <a:latin typeface="Switzer"/>
            </a:endParaRPr>
          </a:p>
          <a:p>
            <a:pPr>
              <a:lnSpc>
                <a:spcPct val="90000"/>
              </a:lnSpc>
              <a:spcBef>
                <a:spcPts val="1001"/>
              </a:spcBef>
              <a:buNone/>
              <a:tabLst>
                <a:tab pos="0" algn="l"/>
              </a:tabLst>
            </a:pPr>
            <a:endParaRPr lang="lt-LT" sz="2800" b="0" strike="noStrike" spc="-1" dirty="0">
              <a:solidFill>
                <a:srgbClr val="000000"/>
              </a:solidFill>
              <a:latin typeface="Switze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7"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400" b="1" strike="noStrike" spc="-1">
                <a:solidFill>
                  <a:srgbClr val="000000"/>
                </a:solidFill>
                <a:latin typeface="Switzer"/>
              </a:rPr>
              <a:t>Konfiguracja telefonu do odbierania powiadomień z telefonów komórkowych dla mieszkańców</a:t>
            </a:r>
            <a:br>
              <a:rPr sz="2400"/>
            </a:br>
            <a:endParaRPr lang="lt-LT" sz="2400" b="0" strike="noStrike" spc="-1">
              <a:solidFill>
                <a:srgbClr val="000000"/>
              </a:solidFill>
              <a:latin typeface="Switzer"/>
            </a:endParaRPr>
          </a:p>
        </p:txBody>
      </p:sp>
      <p:pic>
        <p:nvPicPr>
          <p:cNvPr id="498" name="Paveikslėlis 4" descr="Paveikslėlis, kuriame yra tekstas, Mobilusis telefonas, Mobilusis įrenginys, Nešiojamas ryšio įrenginys&#10;&#10;Automatiškai sugeneruotas aprašymas"/>
          <p:cNvPicPr/>
          <p:nvPr/>
        </p:nvPicPr>
        <p:blipFill>
          <a:blip r:embed="rId2"/>
          <a:stretch/>
        </p:blipFill>
        <p:spPr>
          <a:xfrm>
            <a:off x="838080" y="2250720"/>
            <a:ext cx="4464000" cy="2511000"/>
          </a:xfrm>
          <a:prstGeom prst="rect">
            <a:avLst/>
          </a:prstGeom>
          <a:ln w="0">
            <a:noFill/>
          </a:ln>
        </p:spPr>
      </p:pic>
      <p:sp>
        <p:nvSpPr>
          <p:cNvPr id="499"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90000"/>
              </a:lnSpc>
              <a:spcBef>
                <a:spcPts val="1001"/>
              </a:spcBef>
              <a:buNone/>
              <a:tabLst>
                <a:tab pos="0" algn="l"/>
              </a:tabLst>
            </a:pPr>
            <a:r>
              <a:rPr lang="en-US" sz="2000" b="0" strike="noStrike" spc="-1" dirty="0">
                <a:solidFill>
                  <a:srgbClr val="000000"/>
                </a:solidFill>
                <a:latin typeface="Switzer"/>
              </a:rPr>
              <a:t>    </a:t>
            </a:r>
            <a:r>
              <a:rPr lang="pl-PL" sz="2200" b="0" strike="noStrike" spc="-1" dirty="0">
                <a:solidFill>
                  <a:srgbClr val="000000"/>
                </a:solidFill>
                <a:latin typeface="Switzer"/>
              </a:rPr>
              <a:t>Wiadomości alarmowe mogą być odbierane przez telefony komórkowe z włączoną funkcją odbierania wiadomości.</a:t>
            </a:r>
            <a:endParaRPr lang="lt-LT" sz="2200" b="0" strike="noStrike" spc="-1" dirty="0">
              <a:solidFill>
                <a:srgbClr val="000000"/>
              </a:solidFill>
              <a:latin typeface="Switzer"/>
            </a:endParaRPr>
          </a:p>
          <a:p>
            <a:pPr>
              <a:lnSpc>
                <a:spcPct val="90000"/>
              </a:lnSpc>
              <a:spcBef>
                <a:spcPts val="1001"/>
              </a:spcBef>
              <a:buNone/>
              <a:tabLst>
                <a:tab pos="0" algn="l"/>
              </a:tabLst>
            </a:pPr>
            <a:endParaRPr lang="lt-LT" sz="2000" b="0" strike="noStrike" spc="-1" dirty="0">
              <a:solidFill>
                <a:srgbClr val="000000"/>
              </a:solidFill>
              <a:latin typeface="Switzer"/>
            </a:endParaRPr>
          </a:p>
        </p:txBody>
      </p:sp>
      <p:grpSp>
        <p:nvGrpSpPr>
          <p:cNvPr id="500" name="Group 9"/>
          <p:cNvGrpSpPr/>
          <p:nvPr/>
        </p:nvGrpSpPr>
        <p:grpSpPr>
          <a:xfrm>
            <a:off x="-5040" y="6738120"/>
            <a:ext cx="12206880" cy="123120"/>
            <a:chOff x="-5040" y="6738120"/>
            <a:chExt cx="12206880" cy="123120"/>
          </a:xfrm>
        </p:grpSpPr>
        <p:sp>
          <p:nvSpPr>
            <p:cNvPr id="501"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502"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laceHolder 1"/>
          <p:cNvSpPr>
            <a:spLocks noGrp="1"/>
          </p:cNvSpPr>
          <p:nvPr>
            <p:ph type="title"/>
          </p:nvPr>
        </p:nvSpPr>
        <p:spPr>
          <a:xfrm>
            <a:off x="838080" y="1512720"/>
            <a:ext cx="10515240" cy="1325160"/>
          </a:xfrm>
          <a:prstGeom prst="rect">
            <a:avLst/>
          </a:prstGeom>
          <a:noFill/>
          <a:ln w="0">
            <a:noFill/>
          </a:ln>
        </p:spPr>
        <p:txBody>
          <a:bodyPr anchor="ctr">
            <a:normAutofit fontScale="90000"/>
          </a:bodyPr>
          <a:lstStyle/>
          <a:p>
            <a:pPr>
              <a:lnSpc>
                <a:spcPct val="90000"/>
              </a:lnSpc>
              <a:buNone/>
            </a:pPr>
            <a:r>
              <a:rPr lang="pl-PL" sz="4400" b="1" strike="noStrike" spc="-1">
                <a:solidFill>
                  <a:srgbClr val="000000"/>
                </a:solidFill>
                <a:latin typeface="Switzer"/>
              </a:rPr>
              <a:t>Konfiguracja telefonu do odbierania powiadomień z telefonów komórkowych dla mieszkańców</a:t>
            </a:r>
            <a:br>
              <a:rPr sz="4400"/>
            </a:br>
            <a:br>
              <a:rPr sz="4400"/>
            </a:br>
            <a:endParaRPr lang="lt-LT" sz="4400" b="0" strike="noStrike" spc="-1">
              <a:solidFill>
                <a:srgbClr val="000000"/>
              </a:solidFill>
              <a:latin typeface="Switzer"/>
            </a:endParaRPr>
          </a:p>
        </p:txBody>
      </p:sp>
      <p:sp>
        <p:nvSpPr>
          <p:cNvPr id="504" name="PlaceHolder 2"/>
          <p:cNvSpPr>
            <a:spLocks noGrp="1"/>
          </p:cNvSpPr>
          <p:nvPr>
            <p:ph/>
          </p:nvPr>
        </p:nvSpPr>
        <p:spPr>
          <a:xfrm>
            <a:off x="838080" y="30542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dirty="0">
                <a:solidFill>
                  <a:srgbClr val="000000"/>
                </a:solidFill>
                <a:latin typeface="Switzer"/>
              </a:rPr>
              <a:t>   </a:t>
            </a:r>
            <a:r>
              <a:rPr lang="pl-PL" sz="2800" b="0" strike="noStrike" spc="-1" dirty="0">
                <a:solidFill>
                  <a:srgbClr val="000000"/>
                </a:solidFill>
                <a:latin typeface="Switzer"/>
              </a:rPr>
              <a:t>Tutaj dowiesz się, jak sprawdzić i skonfigurować funkcję powiadomień w telefonie komórkowym:</a:t>
            </a:r>
            <a:endParaRPr lang="lt-LT" sz="2800" b="0" strike="noStrike" spc="-1" dirty="0">
              <a:solidFill>
                <a:srgbClr val="000000"/>
              </a:solidFill>
              <a:latin typeface="Switzer"/>
            </a:endParaRPr>
          </a:p>
          <a:p>
            <a:pPr>
              <a:lnSpc>
                <a:spcPct val="90000"/>
              </a:lnSpc>
              <a:spcBef>
                <a:spcPts val="1001"/>
              </a:spcBef>
              <a:buNone/>
              <a:tabLst>
                <a:tab pos="0" algn="l"/>
              </a:tabLst>
            </a:pPr>
            <a:endParaRPr lang="lt-LT" sz="2800" b="0" strike="noStrike" spc="-1" dirty="0">
              <a:solidFill>
                <a:srgbClr val="000000"/>
              </a:solidFill>
              <a:latin typeface="Switzer"/>
            </a:endParaRPr>
          </a:p>
        </p:txBody>
      </p:sp>
      <p:pic>
        <p:nvPicPr>
          <p:cNvPr id="505" name="Paveikslėlis 4" descr="Paveikslėlis, kuriame yra ekrano kopija, Šriftas, tekstas, simbolis&#10;&#10;Automatiškai sugeneruotas aprašymas">
            <a:hlinkClick r:id="rId2"/>
          </p:cNvPr>
          <p:cNvPicPr/>
          <p:nvPr/>
        </p:nvPicPr>
        <p:blipFill>
          <a:blip r:embed="rId3"/>
          <a:stretch/>
        </p:blipFill>
        <p:spPr>
          <a:xfrm>
            <a:off x="3602880" y="4784400"/>
            <a:ext cx="4986000" cy="95184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 name="PlaceHolder 1"/>
          <p:cNvSpPr>
            <a:spLocks noGrp="1"/>
          </p:cNvSpPr>
          <p:nvPr>
            <p:ph type="title"/>
          </p:nvPr>
        </p:nvSpPr>
        <p:spPr>
          <a:xfrm>
            <a:off x="6103800" y="2135160"/>
            <a:ext cx="5218920" cy="1097280"/>
          </a:xfrm>
          <a:prstGeom prst="rect">
            <a:avLst/>
          </a:prstGeom>
          <a:noFill/>
          <a:ln w="0">
            <a:noFill/>
          </a:ln>
        </p:spPr>
        <p:txBody>
          <a:bodyPr anchor="b">
            <a:noAutofit/>
          </a:bodyPr>
          <a:lstStyle/>
          <a:p>
            <a:pPr>
              <a:lnSpc>
                <a:spcPct val="90000"/>
              </a:lnSpc>
              <a:buNone/>
            </a:pPr>
            <a:br>
              <a:rPr sz="2700"/>
            </a:br>
            <a:br>
              <a:rPr sz="2700"/>
            </a:br>
            <a:r>
              <a:rPr lang="pl-PL" sz="2700" b="1" strike="noStrike" spc="-1">
                <a:solidFill>
                  <a:srgbClr val="000000"/>
                </a:solidFill>
                <a:latin typeface="Switzer"/>
              </a:rPr>
              <a:t>Źródła promieniowania jonizującego i ich zastosowania w praktyce </a:t>
            </a:r>
            <a:br>
              <a:rPr sz="2700"/>
            </a:br>
            <a:br>
              <a:rPr sz="2700"/>
            </a:br>
            <a:endParaRPr lang="lt-LT" sz="2700" b="0" strike="noStrike" spc="-1">
              <a:solidFill>
                <a:srgbClr val="000000"/>
              </a:solidFill>
              <a:latin typeface="Switzer"/>
            </a:endParaRPr>
          </a:p>
        </p:txBody>
      </p:sp>
      <p:pic>
        <p:nvPicPr>
          <p:cNvPr id="127" name="Paveikslėlis 4" descr="Paveikslėlis, kuriame yra animacija, Grafika, grafinis dizainas, iliustracija&#10;&#10;Automatiškai sugeneruotas aprašymas"/>
          <p:cNvPicPr/>
          <p:nvPr/>
        </p:nvPicPr>
        <p:blipFill>
          <a:blip r:embed="rId2"/>
          <a:stretch/>
        </p:blipFill>
        <p:spPr>
          <a:xfrm>
            <a:off x="786960" y="2135160"/>
            <a:ext cx="4408200" cy="2479680"/>
          </a:xfrm>
          <a:prstGeom prst="rect">
            <a:avLst/>
          </a:prstGeom>
          <a:ln w="0">
            <a:noFill/>
          </a:ln>
        </p:spPr>
      </p:pic>
      <p:sp>
        <p:nvSpPr>
          <p:cNvPr id="128" name="PlaceHolder 2"/>
          <p:cNvSpPr>
            <a:spLocks noGrp="1"/>
          </p:cNvSpPr>
          <p:nvPr>
            <p:ph/>
          </p:nvPr>
        </p:nvSpPr>
        <p:spPr>
          <a:xfrm>
            <a:off x="6103800" y="2533320"/>
            <a:ext cx="5218920" cy="3447720"/>
          </a:xfrm>
          <a:prstGeom prst="rect">
            <a:avLst/>
          </a:prstGeom>
          <a:noFill/>
          <a:ln w="0">
            <a:noFill/>
          </a:ln>
        </p:spPr>
        <p:txBody>
          <a:bodyPr anchor="t">
            <a:normAutofit/>
          </a:bodyPr>
          <a:lstStyle/>
          <a:p>
            <a:pPr>
              <a:lnSpc>
                <a:spcPct val="90000"/>
              </a:lnSpc>
              <a:spcBef>
                <a:spcPts val="1001"/>
              </a:spcBef>
              <a:buNone/>
              <a:tabLst>
                <a:tab pos="0" algn="l"/>
              </a:tabLst>
            </a:pPr>
            <a:r>
              <a:rPr lang="lt-LT" sz="2000" b="0" strike="noStrike" spc="-1" dirty="0">
                <a:solidFill>
                  <a:srgbClr val="000000"/>
                </a:solidFill>
                <a:latin typeface="Switzer"/>
              </a:rPr>
              <a:t>    </a:t>
            </a:r>
            <a:r>
              <a:rPr lang="pl-PL" sz="2000" b="0" strike="noStrike" spc="-1" dirty="0">
                <a:solidFill>
                  <a:srgbClr val="000000"/>
                </a:solidFill>
                <a:latin typeface="Switzer"/>
              </a:rPr>
              <a:t>Naturalne radionuklidy znajdują się w skałach, glebie, ziemi i materiałach budowlanych i są naturalnie występującymi radionuklidami, które powstają w wyniku rozpadu uranu, toru i potasu. Urządzenia wytwarzające promieniowanie jonizujące, takie jak aparaty rentgenowskie, generują promieniowanie jonizujące i przestają emitować promieniowanie po wyłączeniu urządzenia. </a:t>
            </a:r>
            <a:endParaRPr lang="lt-LT" sz="2000" b="0" strike="noStrike" spc="-1" dirty="0">
              <a:solidFill>
                <a:srgbClr val="000000"/>
              </a:solidFill>
              <a:latin typeface="Switzer"/>
            </a:endParaRPr>
          </a:p>
        </p:txBody>
      </p:sp>
      <p:grpSp>
        <p:nvGrpSpPr>
          <p:cNvPr id="129" name="Group 16"/>
          <p:cNvGrpSpPr/>
          <p:nvPr/>
        </p:nvGrpSpPr>
        <p:grpSpPr>
          <a:xfrm>
            <a:off x="-5040" y="6738120"/>
            <a:ext cx="12206880" cy="123120"/>
            <a:chOff x="-5040" y="6738120"/>
            <a:chExt cx="12206880" cy="123120"/>
          </a:xfrm>
        </p:grpSpPr>
        <p:sp>
          <p:nvSpPr>
            <p:cNvPr id="130"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31"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6" name="PlaceHolder 1"/>
          <p:cNvSpPr>
            <a:spLocks noGrp="1"/>
          </p:cNvSpPr>
          <p:nvPr>
            <p:ph type="title"/>
          </p:nvPr>
        </p:nvSpPr>
        <p:spPr>
          <a:xfrm>
            <a:off x="6095880" y="741240"/>
            <a:ext cx="5257440" cy="1615680"/>
          </a:xfrm>
          <a:prstGeom prst="rect">
            <a:avLst/>
          </a:prstGeom>
          <a:noFill/>
          <a:ln w="0">
            <a:noFill/>
          </a:ln>
        </p:spPr>
        <p:txBody>
          <a:bodyPr anchor="b">
            <a:normAutofit/>
          </a:bodyPr>
          <a:lstStyle/>
          <a:p>
            <a:pPr>
              <a:lnSpc>
                <a:spcPct val="90000"/>
              </a:lnSpc>
              <a:buNone/>
            </a:pPr>
            <a:r>
              <a:rPr lang="pl-PL" sz="2400" b="1" strike="noStrike" spc="-1">
                <a:solidFill>
                  <a:srgbClr val="000000"/>
                </a:solidFill>
                <a:latin typeface="Switzer"/>
              </a:rPr>
              <a:t>Konfiguracja telefonu do odbierania powiadomień z telefonów komórkowych dla mieszkańców</a:t>
            </a:r>
            <a:br>
              <a:rPr sz="2400"/>
            </a:br>
            <a:endParaRPr lang="lt-LT" sz="2400" b="0" strike="noStrike" spc="-1">
              <a:solidFill>
                <a:srgbClr val="000000"/>
              </a:solidFill>
              <a:latin typeface="Switzer"/>
            </a:endParaRPr>
          </a:p>
        </p:txBody>
      </p:sp>
      <p:pic>
        <p:nvPicPr>
          <p:cNvPr id="507" name="Paveikslėlis 4" descr="Paveikslėlis, kuriame yra Mobilusis telefonas&#10;&#10;Automatiškai sugeneruotas aprašymas"/>
          <p:cNvPicPr/>
          <p:nvPr/>
        </p:nvPicPr>
        <p:blipFill>
          <a:blip r:embed="rId2"/>
          <a:stretch/>
        </p:blipFill>
        <p:spPr>
          <a:xfrm>
            <a:off x="1005120" y="2226600"/>
            <a:ext cx="4275360" cy="2404800"/>
          </a:xfrm>
          <a:prstGeom prst="rect">
            <a:avLst/>
          </a:prstGeom>
          <a:ln w="0">
            <a:noFill/>
          </a:ln>
        </p:spPr>
      </p:pic>
      <p:sp>
        <p:nvSpPr>
          <p:cNvPr id="508" name="PlaceHolder 2"/>
          <p:cNvSpPr>
            <a:spLocks noGrp="1"/>
          </p:cNvSpPr>
          <p:nvPr>
            <p:ph/>
          </p:nvPr>
        </p:nvSpPr>
        <p:spPr>
          <a:xfrm>
            <a:off x="6095880" y="2533320"/>
            <a:ext cx="5257440" cy="3871440"/>
          </a:xfrm>
          <a:prstGeom prst="rect">
            <a:avLst/>
          </a:prstGeom>
          <a:noFill/>
          <a:ln w="0">
            <a:noFill/>
          </a:ln>
        </p:spPr>
        <p:txBody>
          <a:bodyPr anchor="t">
            <a:normAutofit/>
          </a:bodyPr>
          <a:lstStyle/>
          <a:p>
            <a:pPr>
              <a:lnSpc>
                <a:spcPct val="100000"/>
              </a:lnSpc>
              <a:spcBef>
                <a:spcPts val="1001"/>
              </a:spcBef>
              <a:buNone/>
              <a:tabLst>
                <a:tab pos="0" algn="l"/>
              </a:tabLst>
            </a:pPr>
            <a:r>
              <a:rPr lang="pl-PL" sz="2000" b="1" strike="noStrike" spc="-1" dirty="0">
                <a:solidFill>
                  <a:srgbClr val="000000"/>
                </a:solidFill>
                <a:latin typeface="Switzer"/>
              </a:rPr>
              <a:t>Pamiętaj!</a:t>
            </a:r>
            <a:endParaRPr lang="lt-LT" sz="2000" b="0" strike="noStrike" spc="-1" dirty="0">
              <a:solidFill>
                <a:srgbClr val="000000"/>
              </a:solidFill>
              <a:latin typeface="Switzer"/>
            </a:endParaRPr>
          </a:p>
          <a:p>
            <a:pPr>
              <a:lnSpc>
                <a:spcPct val="10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Komunikaty alarmowe mogą być wyświetlane w różnych językach. Możesz sprawdzić, czy wszystko zostało poprawnie skonfigurowane, poprzez sprawdzenie systemu powiadomień mieszkańców. Społeczeństwo jest informowane z wyprzedzeniem o kontroli za pośrednictwem środków masowego przekazu.</a:t>
            </a:r>
            <a:endParaRPr lang="lt-LT" sz="2000" b="0" strike="noStrike" spc="-1" dirty="0">
              <a:solidFill>
                <a:srgbClr val="000000"/>
              </a:solidFill>
              <a:latin typeface="Switzer"/>
            </a:endParaRPr>
          </a:p>
          <a:p>
            <a:pPr>
              <a:lnSpc>
                <a:spcPct val="100000"/>
              </a:lnSpc>
              <a:spcBef>
                <a:spcPts val="1001"/>
              </a:spcBef>
              <a:buNone/>
              <a:tabLst>
                <a:tab pos="0" algn="l"/>
              </a:tabLst>
            </a:pPr>
            <a:endParaRPr lang="lt-LT" sz="2000" b="0" strike="noStrike" spc="-1" dirty="0">
              <a:solidFill>
                <a:srgbClr val="000000"/>
              </a:solidFill>
              <a:latin typeface="Switzer"/>
            </a:endParaRPr>
          </a:p>
        </p:txBody>
      </p:sp>
      <p:grpSp>
        <p:nvGrpSpPr>
          <p:cNvPr id="509" name="Group 9"/>
          <p:cNvGrpSpPr/>
          <p:nvPr/>
        </p:nvGrpSpPr>
        <p:grpSpPr>
          <a:xfrm>
            <a:off x="-5040" y="6738120"/>
            <a:ext cx="12206880" cy="123120"/>
            <a:chOff x="-5040" y="6738120"/>
            <a:chExt cx="12206880" cy="123120"/>
          </a:xfrm>
        </p:grpSpPr>
        <p:sp>
          <p:nvSpPr>
            <p:cNvPr id="510"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511"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 name="PlaceHolder 1"/>
          <p:cNvSpPr>
            <a:spLocks noGrp="1"/>
          </p:cNvSpPr>
          <p:nvPr>
            <p:ph type="title"/>
          </p:nvPr>
        </p:nvSpPr>
        <p:spPr>
          <a:xfrm>
            <a:off x="6095880" y="741240"/>
            <a:ext cx="5257440" cy="1615680"/>
          </a:xfrm>
          <a:prstGeom prst="rect">
            <a:avLst/>
          </a:prstGeom>
          <a:noFill/>
          <a:ln w="0">
            <a:noFill/>
          </a:ln>
        </p:spPr>
        <p:txBody>
          <a:bodyPr anchor="ctr">
            <a:normAutofit/>
          </a:bodyPr>
          <a:lstStyle/>
          <a:p>
            <a:pPr>
              <a:lnSpc>
                <a:spcPct val="90000"/>
              </a:lnSpc>
              <a:buNone/>
            </a:pPr>
            <a:r>
              <a:rPr lang="lt-LT" sz="2800" b="1" strike="noStrike" spc="-1">
                <a:solidFill>
                  <a:srgbClr val="000000"/>
                </a:solidFill>
                <a:latin typeface="Switzer"/>
              </a:rPr>
              <a:t>Blokowanie tarczycy jodem</a:t>
            </a:r>
            <a:endParaRPr lang="lt-LT" sz="2800" b="0" strike="noStrike" spc="-1">
              <a:solidFill>
                <a:srgbClr val="000000"/>
              </a:solidFill>
              <a:latin typeface="Switzer"/>
            </a:endParaRPr>
          </a:p>
        </p:txBody>
      </p:sp>
      <p:pic>
        <p:nvPicPr>
          <p:cNvPr id="513" name="Paveikslėlis 4" descr="Paveikslėlis, kuriame yra tekstas, ekrano kopija, dizainas&#10;&#10;Automatiškai sugeneruotas aprašymas"/>
          <p:cNvPicPr/>
          <p:nvPr/>
        </p:nvPicPr>
        <p:blipFill>
          <a:blip r:embed="rId2"/>
          <a:stretch/>
        </p:blipFill>
        <p:spPr>
          <a:xfrm>
            <a:off x="1156320" y="2533320"/>
            <a:ext cx="3635280" cy="2044440"/>
          </a:xfrm>
          <a:prstGeom prst="rect">
            <a:avLst/>
          </a:prstGeom>
          <a:ln w="0">
            <a:noFill/>
          </a:ln>
        </p:spPr>
      </p:pic>
      <p:sp>
        <p:nvSpPr>
          <p:cNvPr id="514" name="PlaceHolder 2"/>
          <p:cNvSpPr>
            <a:spLocks noGrp="1"/>
          </p:cNvSpPr>
          <p:nvPr>
            <p:ph/>
          </p:nvPr>
        </p:nvSpPr>
        <p:spPr>
          <a:xfrm>
            <a:off x="6095880" y="2533320"/>
            <a:ext cx="5257440" cy="3447360"/>
          </a:xfrm>
          <a:prstGeom prst="rect">
            <a:avLst/>
          </a:prstGeom>
          <a:noFill/>
          <a:ln w="0">
            <a:noFill/>
          </a:ln>
        </p:spPr>
        <p:txBody>
          <a:bodyPr anchor="t">
            <a:normAutofit/>
          </a:bodyPr>
          <a:lstStyle/>
          <a:p>
            <a:pPr>
              <a:lnSpc>
                <a:spcPct val="100000"/>
              </a:lnSpc>
              <a:spcBef>
                <a:spcPts val="1001"/>
              </a:spcBef>
              <a:buNone/>
              <a:tabLst>
                <a:tab pos="0" algn="l"/>
              </a:tabLst>
            </a:pPr>
            <a:r>
              <a:rPr lang="pl-PL" sz="2000" b="1" strike="noStrike" spc="-1" dirty="0">
                <a:solidFill>
                  <a:srgbClr val="000000"/>
                </a:solidFill>
                <a:latin typeface="Switzer"/>
              </a:rPr>
              <a:t>Po co i kiedy należy przyjmować jodek potasu</a:t>
            </a:r>
            <a:r>
              <a:rPr lang="lt-LT" sz="2000" b="1" strike="noStrike" spc="-1" dirty="0">
                <a:solidFill>
                  <a:srgbClr val="000000"/>
                </a:solidFill>
                <a:latin typeface="Switzer"/>
              </a:rPr>
              <a:t>?</a:t>
            </a:r>
            <a:endParaRPr lang="lt-LT" sz="2000" b="0" strike="noStrike" spc="-1" dirty="0">
              <a:solidFill>
                <a:srgbClr val="000000"/>
              </a:solidFill>
              <a:latin typeface="Switzer"/>
            </a:endParaRPr>
          </a:p>
          <a:p>
            <a:pPr>
              <a:lnSpc>
                <a:spcPct val="100000"/>
              </a:lnSpc>
              <a:spcBef>
                <a:spcPts val="1001"/>
              </a:spcBef>
              <a:buNone/>
              <a:tabLst>
                <a:tab pos="0" algn="l"/>
              </a:tabLst>
            </a:pPr>
            <a:r>
              <a:rPr lang="en-US" sz="2000" spc="-1" dirty="0">
                <a:solidFill>
                  <a:srgbClr val="000000"/>
                </a:solidFill>
                <a:latin typeface="Switzer"/>
              </a:rPr>
              <a:t>    </a:t>
            </a:r>
            <a:r>
              <a:rPr lang="pl-PL" sz="2000" b="0" strike="noStrike" spc="-1" dirty="0">
                <a:solidFill>
                  <a:srgbClr val="000000"/>
                </a:solidFill>
                <a:latin typeface="Switzer"/>
              </a:rPr>
              <a:t>W przypadku awarii jądrowej promieniotwórczy jod, który gromadzi się w tarczycy, może zostać uwolniony do środowiska. Można ją chronić poprzez szybkie i odpowiednie stosowanie preparatów stabilnego jodu.</a:t>
            </a:r>
            <a:endParaRPr lang="lt-LT" sz="2000" b="0" strike="noStrike" spc="-1" dirty="0">
              <a:solidFill>
                <a:srgbClr val="000000"/>
              </a:solidFill>
              <a:latin typeface="Switzer"/>
            </a:endParaRPr>
          </a:p>
          <a:p>
            <a:pPr>
              <a:lnSpc>
                <a:spcPct val="100000"/>
              </a:lnSpc>
              <a:spcBef>
                <a:spcPts val="1001"/>
              </a:spcBef>
              <a:buNone/>
              <a:tabLst>
                <a:tab pos="0" algn="l"/>
              </a:tabLst>
            </a:pPr>
            <a:endParaRPr lang="lt-LT" sz="2000" b="0" strike="noStrike" spc="-1" dirty="0">
              <a:solidFill>
                <a:srgbClr val="000000"/>
              </a:solidFill>
              <a:latin typeface="Switzer"/>
            </a:endParaRPr>
          </a:p>
        </p:txBody>
      </p:sp>
      <p:grpSp>
        <p:nvGrpSpPr>
          <p:cNvPr id="515" name="Group 9"/>
          <p:cNvGrpSpPr/>
          <p:nvPr/>
        </p:nvGrpSpPr>
        <p:grpSpPr>
          <a:xfrm>
            <a:off x="-5040" y="6738120"/>
            <a:ext cx="12206880" cy="123120"/>
            <a:chOff x="-5040" y="6738120"/>
            <a:chExt cx="12206880" cy="123120"/>
          </a:xfrm>
        </p:grpSpPr>
        <p:sp>
          <p:nvSpPr>
            <p:cNvPr id="516" name="Rectangle 10"/>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517" name="Rectangle 11"/>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Paveikslėlis 4" descr="Paveikslėlis, kuriame yra animacija, iliustracija, Animacija&#10;&#10;Automatiškai sugeneruotas aprašymas"/>
          <p:cNvPicPr/>
          <p:nvPr/>
        </p:nvPicPr>
        <p:blipFill>
          <a:blip r:embed="rId2"/>
          <a:stretch/>
        </p:blipFill>
        <p:spPr>
          <a:xfrm>
            <a:off x="1190880" y="2386080"/>
            <a:ext cx="3707640" cy="2085480"/>
          </a:xfrm>
          <a:prstGeom prst="rect">
            <a:avLst/>
          </a:prstGeom>
          <a:ln w="0">
            <a:noFill/>
          </a:ln>
        </p:spPr>
      </p:pic>
      <p:sp>
        <p:nvSpPr>
          <p:cNvPr id="519" name="Content Placeholder 2"/>
          <p:cNvSpPr/>
          <p:nvPr/>
        </p:nvSpPr>
        <p:spPr>
          <a:xfrm>
            <a:off x="6095880" y="2533320"/>
            <a:ext cx="5257440" cy="34473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spcBef>
                <a:spcPts val="1001"/>
              </a:spcBef>
              <a:buNone/>
              <a:tabLst>
                <a:tab pos="0" algn="l"/>
              </a:tabLst>
            </a:pPr>
            <a:r>
              <a:rPr lang="pl-PL" sz="2000" b="0" strike="noStrike" spc="-1">
                <a:solidFill>
                  <a:srgbClr val="000000"/>
                </a:solidFill>
                <a:latin typeface="Switzer"/>
              </a:rPr>
              <a:t>Tabletki jodku potasu zawierają stabilny jod, który nasyca tarczycę i</a:t>
            </a:r>
            <a:r>
              <a:rPr lang="lt-LT" sz="2000" b="0" strike="noStrike" spc="-1">
                <a:solidFill>
                  <a:srgbClr val="000000"/>
                </a:solidFill>
                <a:latin typeface="Switzer"/>
              </a:rPr>
              <a:t> </a:t>
            </a:r>
            <a:r>
              <a:rPr lang="pl-PL" sz="2000" b="0" strike="noStrike" spc="-1">
                <a:solidFill>
                  <a:srgbClr val="000000"/>
                </a:solidFill>
                <a:latin typeface="Switzer"/>
              </a:rPr>
              <a:t>zapobiega przedostawaniu się do niej radioaktywnego jodu. Zmniejsza to ryzyko chorób tarczycy.</a:t>
            </a:r>
            <a:endParaRPr lang="en-US" sz="2000" b="0" strike="noStrike" spc="-1">
              <a:latin typeface="Arial"/>
            </a:endParaRPr>
          </a:p>
          <a:p>
            <a:pPr>
              <a:lnSpc>
                <a:spcPct val="100000"/>
              </a:lnSpc>
              <a:spcBef>
                <a:spcPts val="1001"/>
              </a:spcBef>
              <a:buNone/>
              <a:tabLst>
                <a:tab pos="0" algn="l"/>
              </a:tabLst>
            </a:pPr>
            <a:endParaRPr lang="en-US" sz="2000" b="0" strike="noStrike" spc="-1">
              <a:latin typeface="Arial"/>
            </a:endParaRPr>
          </a:p>
        </p:txBody>
      </p:sp>
      <p:sp>
        <p:nvSpPr>
          <p:cNvPr id="520" name="PlaceHolder 1"/>
          <p:cNvSpPr>
            <a:spLocks noGrp="1"/>
          </p:cNvSpPr>
          <p:nvPr>
            <p:ph type="title"/>
          </p:nvPr>
        </p:nvSpPr>
        <p:spPr>
          <a:xfrm>
            <a:off x="6095880" y="741240"/>
            <a:ext cx="5257440" cy="1615680"/>
          </a:xfrm>
          <a:prstGeom prst="rect">
            <a:avLst/>
          </a:prstGeom>
          <a:noFill/>
          <a:ln w="0">
            <a:noFill/>
          </a:ln>
        </p:spPr>
        <p:txBody>
          <a:bodyPr anchor="ctr">
            <a:normAutofit/>
          </a:bodyPr>
          <a:lstStyle/>
          <a:p>
            <a:pPr>
              <a:lnSpc>
                <a:spcPct val="90000"/>
              </a:lnSpc>
              <a:buNone/>
            </a:pPr>
            <a:r>
              <a:rPr lang="lt-LT" sz="2800" b="1" strike="noStrike" spc="-1">
                <a:solidFill>
                  <a:srgbClr val="000000"/>
                </a:solidFill>
                <a:latin typeface="Switzer"/>
              </a:rPr>
              <a:t>Blokowanie tarczycy jodem</a:t>
            </a:r>
            <a:endParaRPr lang="lt-LT" sz="2800" b="0" strike="noStrike" spc="-1">
              <a:solidFill>
                <a:srgbClr val="000000"/>
              </a:solidFill>
              <a:latin typeface="Switze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p:cNvSpPr>
          <p:nvPr>
            <p:ph/>
          </p:nvPr>
        </p:nvSpPr>
        <p:spPr>
          <a:xfrm>
            <a:off x="6166080" y="2202480"/>
            <a:ext cx="4722480" cy="4350960"/>
          </a:xfrm>
          <a:prstGeom prst="rect">
            <a:avLst/>
          </a:prstGeom>
          <a:noFill/>
          <a:ln w="0">
            <a:noFill/>
          </a:ln>
        </p:spPr>
        <p:txBody>
          <a:bodyPr anchor="t">
            <a:normAutofit/>
          </a:bodyPr>
          <a:lstStyle/>
          <a:p>
            <a:pPr>
              <a:lnSpc>
                <a:spcPct val="10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Tabletki jodku potasu do ochrony tarczycy są stosowane tylko w przypadku obecności promieniotwórczego jodu w środowisku i tylko wtedy, gdy jest to zalecane przez Ministerstwo Zdrowia. </a:t>
            </a:r>
            <a:endParaRPr lang="lt-LT" sz="2000" b="0" strike="noStrike" spc="-1" dirty="0">
              <a:solidFill>
                <a:srgbClr val="000000"/>
              </a:solidFill>
              <a:latin typeface="Switzer"/>
            </a:endParaRPr>
          </a:p>
        </p:txBody>
      </p:sp>
      <p:pic>
        <p:nvPicPr>
          <p:cNvPr id="522" name="Paveikslėlis 4" descr="Paveikslėlis, kuriame yra tekstas, ekrano kopija, dizainas&#10;&#10;Automatiškai sugeneruotas aprašymas"/>
          <p:cNvPicPr/>
          <p:nvPr/>
        </p:nvPicPr>
        <p:blipFill>
          <a:blip r:embed="rId2"/>
          <a:stretch/>
        </p:blipFill>
        <p:spPr>
          <a:xfrm>
            <a:off x="1303200" y="2378520"/>
            <a:ext cx="3735000" cy="2100600"/>
          </a:xfrm>
          <a:prstGeom prst="rect">
            <a:avLst/>
          </a:prstGeom>
          <a:ln w="0">
            <a:noFill/>
          </a:ln>
        </p:spPr>
      </p:pic>
      <p:sp>
        <p:nvSpPr>
          <p:cNvPr id="523" name="PlaceHolder 2"/>
          <p:cNvSpPr>
            <a:spLocks noGrp="1"/>
          </p:cNvSpPr>
          <p:nvPr>
            <p:ph type="title"/>
          </p:nvPr>
        </p:nvSpPr>
        <p:spPr>
          <a:xfrm>
            <a:off x="6095880" y="741240"/>
            <a:ext cx="5257440" cy="1615680"/>
          </a:xfrm>
          <a:prstGeom prst="rect">
            <a:avLst/>
          </a:prstGeom>
          <a:noFill/>
          <a:ln w="0">
            <a:noFill/>
          </a:ln>
        </p:spPr>
        <p:txBody>
          <a:bodyPr anchor="ctr">
            <a:normAutofit/>
          </a:bodyPr>
          <a:lstStyle/>
          <a:p>
            <a:pPr>
              <a:lnSpc>
                <a:spcPct val="90000"/>
              </a:lnSpc>
              <a:buNone/>
            </a:pPr>
            <a:r>
              <a:rPr lang="lt-LT" sz="2800" b="1" strike="noStrike" spc="-1">
                <a:solidFill>
                  <a:srgbClr val="000000"/>
                </a:solidFill>
                <a:latin typeface="Switzer"/>
              </a:rPr>
              <a:t>Blokowanie tarczycy jodem</a:t>
            </a:r>
            <a:endParaRPr lang="lt-LT" sz="2800" b="0" strike="noStrike" spc="-1">
              <a:solidFill>
                <a:srgbClr val="000000"/>
              </a:solidFill>
              <a:latin typeface="Switze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p:cNvSpPr>
          <p:nvPr>
            <p:ph/>
          </p:nvPr>
        </p:nvSpPr>
        <p:spPr>
          <a:xfrm>
            <a:off x="6095880" y="2141640"/>
            <a:ext cx="5257440" cy="4350960"/>
          </a:xfrm>
          <a:prstGeom prst="rect">
            <a:avLst/>
          </a:prstGeom>
          <a:noFill/>
          <a:ln w="0">
            <a:noFill/>
          </a:ln>
        </p:spPr>
        <p:txBody>
          <a:bodyPr anchor="t">
            <a:normAutofit/>
          </a:bodyPr>
          <a:lstStyle/>
          <a:p>
            <a:pPr>
              <a:lnSpc>
                <a:spcPct val="100000"/>
              </a:lnSpc>
              <a:spcBef>
                <a:spcPts val="1001"/>
              </a:spcBef>
              <a:buNone/>
              <a:tabLst>
                <a:tab pos="0" algn="l"/>
              </a:tabLst>
            </a:pPr>
            <a:r>
              <a:rPr lang="en-US" sz="2000" b="0" strike="noStrike" spc="-1" dirty="0">
                <a:solidFill>
                  <a:srgbClr val="000000"/>
                </a:solidFill>
                <a:latin typeface="Switzer"/>
              </a:rPr>
              <a:t>    </a:t>
            </a:r>
            <a:r>
              <a:rPr lang="pl-PL" sz="2000" b="0" strike="noStrike" spc="-1" dirty="0">
                <a:solidFill>
                  <a:srgbClr val="000000"/>
                </a:solidFill>
                <a:latin typeface="Switzer"/>
              </a:rPr>
              <a:t>Tabletki z jodkiem potasu należy przyjmować na co najmniej 24 godziny przed możliwym wdychaniem lub spożyciem promieniotwórczego jodu. Jodek potasu jest nadal skuteczny w blokowaniu tarczycy </a:t>
            </a:r>
            <a:r>
              <a:rPr lang="pl-PL" sz="2000" strike="noStrike" spc="-1" dirty="0">
                <a:solidFill>
                  <a:srgbClr val="000000"/>
                </a:solidFill>
                <a:latin typeface="Switzer"/>
              </a:rPr>
              <a:t>2 godziny </a:t>
            </a:r>
            <a:r>
              <a:rPr lang="pl-PL" sz="2000" b="0" strike="noStrike" spc="-1" dirty="0">
                <a:solidFill>
                  <a:srgbClr val="000000"/>
                </a:solidFill>
                <a:latin typeface="Switzer"/>
              </a:rPr>
              <a:t>po wdychaniu lub spożyciu promieniotwórczego jodu, ale nie później niż 8 godzin po tym. Stosowanie tabletek jodku potasu w okresach innych </a:t>
            </a:r>
            <a:r>
              <a:rPr lang="pl-PL" sz="2000" b="1" strike="noStrike" spc="-1" dirty="0">
                <a:solidFill>
                  <a:srgbClr val="000000"/>
                </a:solidFill>
                <a:latin typeface="Switzer"/>
              </a:rPr>
              <a:t>niż zalecane może być szkodliwe.</a:t>
            </a:r>
            <a:endParaRPr lang="lt-LT" sz="2000" b="0" strike="noStrike" spc="-1" dirty="0">
              <a:solidFill>
                <a:srgbClr val="000000"/>
              </a:solidFill>
              <a:latin typeface="Switzer"/>
            </a:endParaRPr>
          </a:p>
        </p:txBody>
      </p:sp>
      <p:pic>
        <p:nvPicPr>
          <p:cNvPr id="525" name="Paveikslėlis 4" descr="Paveikslėlis, kuriame yra laikrodis, Sieninis laikrodis, iliustracija&#10;&#10;Automatiškai sugeneruotas aprašymas"/>
          <p:cNvPicPr/>
          <p:nvPr/>
        </p:nvPicPr>
        <p:blipFill>
          <a:blip r:embed="rId2"/>
          <a:stretch/>
        </p:blipFill>
        <p:spPr>
          <a:xfrm>
            <a:off x="1100880" y="2046960"/>
            <a:ext cx="4651200" cy="2618640"/>
          </a:xfrm>
          <a:prstGeom prst="rect">
            <a:avLst/>
          </a:prstGeom>
          <a:ln w="0">
            <a:noFill/>
          </a:ln>
        </p:spPr>
      </p:pic>
      <p:sp>
        <p:nvSpPr>
          <p:cNvPr id="526" name="PlaceHolder 2"/>
          <p:cNvSpPr>
            <a:spLocks noGrp="1"/>
          </p:cNvSpPr>
          <p:nvPr>
            <p:ph type="title"/>
          </p:nvPr>
        </p:nvSpPr>
        <p:spPr>
          <a:xfrm>
            <a:off x="6095880" y="741240"/>
            <a:ext cx="5257440" cy="1615680"/>
          </a:xfrm>
          <a:prstGeom prst="rect">
            <a:avLst/>
          </a:prstGeom>
          <a:noFill/>
          <a:ln w="0">
            <a:noFill/>
          </a:ln>
        </p:spPr>
        <p:txBody>
          <a:bodyPr anchor="ctr">
            <a:normAutofit/>
          </a:bodyPr>
          <a:lstStyle/>
          <a:p>
            <a:pPr>
              <a:lnSpc>
                <a:spcPct val="90000"/>
              </a:lnSpc>
              <a:buNone/>
            </a:pPr>
            <a:r>
              <a:rPr lang="pl-PL" sz="2800" b="1" strike="noStrike" spc="-1" dirty="0">
                <a:solidFill>
                  <a:srgbClr val="000000"/>
                </a:solidFill>
                <a:latin typeface="Switzer"/>
              </a:rPr>
              <a:t>Blokowanie tarczycy jodem</a:t>
            </a:r>
            <a:endParaRPr lang="pl-PL" sz="2800" b="0" strike="noStrike" spc="-1" dirty="0">
              <a:solidFill>
                <a:srgbClr val="000000"/>
              </a:solidFill>
              <a:latin typeface="Switze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p:cNvSpPr>
          <p:nvPr>
            <p:ph/>
          </p:nvPr>
        </p:nvSpPr>
        <p:spPr>
          <a:xfrm>
            <a:off x="6143400" y="2067120"/>
            <a:ext cx="5162400" cy="4350960"/>
          </a:xfrm>
          <a:prstGeom prst="rect">
            <a:avLst/>
          </a:prstGeom>
          <a:noFill/>
          <a:ln w="0">
            <a:noFill/>
          </a:ln>
        </p:spPr>
        <p:txBody>
          <a:bodyPr anchor="t">
            <a:noAutofit/>
          </a:bodyPr>
          <a:lstStyle/>
          <a:p>
            <a:pPr>
              <a:lnSpc>
                <a:spcPct val="110000"/>
              </a:lnSpc>
              <a:spcBef>
                <a:spcPts val="1001"/>
              </a:spcBef>
              <a:buNone/>
              <a:tabLst>
                <a:tab pos="0" algn="l"/>
              </a:tabLst>
            </a:pPr>
            <a:r>
              <a:rPr lang="pl-PL" sz="1600" b="1" strike="noStrike" spc="-1" dirty="0">
                <a:solidFill>
                  <a:srgbClr val="000000"/>
                </a:solidFill>
                <a:latin typeface="Switzer"/>
              </a:rPr>
              <a:t>Pamiętaj!</a:t>
            </a:r>
            <a:endParaRPr lang="lt-LT" sz="1600" b="0" strike="noStrike" spc="-1" dirty="0">
              <a:solidFill>
                <a:srgbClr val="000000"/>
              </a:solidFill>
              <a:latin typeface="Switzer"/>
            </a:endParaRPr>
          </a:p>
          <a:p>
            <a:pPr>
              <a:lnSpc>
                <a:spcPct val="110000"/>
              </a:lnSpc>
              <a:spcBef>
                <a:spcPts val="1001"/>
              </a:spcBef>
              <a:buNone/>
              <a:tabLst>
                <a:tab pos="0" algn="l"/>
              </a:tabLst>
            </a:pPr>
            <a:r>
              <a:rPr lang="en-US" sz="1600" b="0" strike="noStrike" spc="-1" dirty="0">
                <a:solidFill>
                  <a:srgbClr val="000000"/>
                </a:solidFill>
                <a:latin typeface="Switzer"/>
              </a:rPr>
              <a:t>     </a:t>
            </a:r>
            <a:r>
              <a:rPr lang="pl-PL" sz="1600" b="0" strike="noStrike" spc="-1" dirty="0">
                <a:solidFill>
                  <a:srgbClr val="000000"/>
                </a:solidFill>
                <a:latin typeface="Switzer"/>
              </a:rPr>
              <a:t>Do ochrony tarczycy w przypadku zagrożenia jądrowego lub radiologicznego nie nadają się roztwory jodu, spraye jodowe, suplementy jodu ani jod w alkoholu lub w postaci roztworu wodnego sprzedawane w aptekach. Preparaty te </a:t>
            </a:r>
            <a:r>
              <a:rPr lang="pl-PL" sz="1600" b="1" strike="noStrike" spc="-1" dirty="0">
                <a:solidFill>
                  <a:srgbClr val="000000"/>
                </a:solidFill>
                <a:latin typeface="Switzer"/>
              </a:rPr>
              <a:t>nie chroniłyby </a:t>
            </a:r>
            <a:r>
              <a:rPr lang="pl-PL" sz="1600" b="0" strike="noStrike" spc="-1" dirty="0">
                <a:solidFill>
                  <a:srgbClr val="000000"/>
                </a:solidFill>
                <a:latin typeface="Switzer"/>
              </a:rPr>
              <a:t>tarczycy przed szkodliwym działaniem promieniotwórczego jodu ze względu na niskie stężenie stabilnego jodu. Roztwór jodu jest stosowany wyłącznie zewnętrznie, tj. na skórę. Jego aktywnym składnikiem nie jest jodek potasu (KI), ale po prostu jod, który jest silnie utleniającą i toksyczną substancją, która może powodować oparzenia chemiczne i zatrucie organizmu, i pod żadnym pozorem nie powinna być przyjmowana doustnie, nawet rozcieńczona z wodą.</a:t>
            </a:r>
            <a:endParaRPr lang="lt-LT" sz="1600" b="0" strike="noStrike" spc="-1" dirty="0">
              <a:solidFill>
                <a:srgbClr val="000000"/>
              </a:solidFill>
              <a:latin typeface="Switzer"/>
            </a:endParaRPr>
          </a:p>
          <a:p>
            <a:pPr>
              <a:lnSpc>
                <a:spcPct val="110000"/>
              </a:lnSpc>
              <a:spcBef>
                <a:spcPts val="1001"/>
              </a:spcBef>
              <a:buNone/>
              <a:tabLst>
                <a:tab pos="0" algn="l"/>
              </a:tabLst>
            </a:pPr>
            <a:endParaRPr lang="lt-LT" sz="1600" b="0" strike="noStrike" spc="-1" dirty="0">
              <a:solidFill>
                <a:srgbClr val="000000"/>
              </a:solidFill>
              <a:latin typeface="Switzer"/>
            </a:endParaRPr>
          </a:p>
        </p:txBody>
      </p:sp>
      <p:pic>
        <p:nvPicPr>
          <p:cNvPr id="528" name="Paveikslėlis 4" descr="Paveikslėlis, kuriame yra butelis, Plastikinis butelis&#10;&#10;Automatiškai sugeneruotas aprašymas"/>
          <p:cNvPicPr/>
          <p:nvPr/>
        </p:nvPicPr>
        <p:blipFill>
          <a:blip r:embed="rId2"/>
          <a:stretch/>
        </p:blipFill>
        <p:spPr>
          <a:xfrm>
            <a:off x="947880" y="2394360"/>
            <a:ext cx="4793760" cy="2696400"/>
          </a:xfrm>
          <a:prstGeom prst="rect">
            <a:avLst/>
          </a:prstGeom>
          <a:ln w="0">
            <a:noFill/>
          </a:ln>
        </p:spPr>
      </p:pic>
      <p:sp>
        <p:nvSpPr>
          <p:cNvPr id="529" name="PlaceHolder 2"/>
          <p:cNvSpPr>
            <a:spLocks noGrp="1"/>
          </p:cNvSpPr>
          <p:nvPr>
            <p:ph type="title"/>
          </p:nvPr>
        </p:nvSpPr>
        <p:spPr>
          <a:xfrm>
            <a:off x="6095880" y="741240"/>
            <a:ext cx="5257440" cy="1615680"/>
          </a:xfrm>
          <a:prstGeom prst="rect">
            <a:avLst/>
          </a:prstGeom>
          <a:noFill/>
          <a:ln w="0">
            <a:noFill/>
          </a:ln>
        </p:spPr>
        <p:txBody>
          <a:bodyPr anchor="ctr">
            <a:normAutofit/>
          </a:bodyPr>
          <a:lstStyle/>
          <a:p>
            <a:pPr>
              <a:lnSpc>
                <a:spcPct val="90000"/>
              </a:lnSpc>
              <a:buNone/>
            </a:pPr>
            <a:r>
              <a:rPr lang="lt-LT" sz="2800" b="1" strike="noStrike" spc="-1">
                <a:solidFill>
                  <a:srgbClr val="000000"/>
                </a:solidFill>
                <a:latin typeface="Switzer"/>
              </a:rPr>
              <a:t>Blokowanie tarczycy jodem</a:t>
            </a:r>
            <a:endParaRPr lang="lt-LT" sz="2800" b="0" strike="noStrike" spc="-1">
              <a:solidFill>
                <a:srgbClr val="000000"/>
              </a:solidFill>
              <a:latin typeface="Switze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 name="Picture 3"/>
          <p:cNvPicPr/>
          <p:nvPr/>
        </p:nvPicPr>
        <p:blipFill>
          <a:blip r:embed="rId2"/>
          <a:stretch/>
        </p:blipFill>
        <p:spPr>
          <a:xfrm>
            <a:off x="0" y="0"/>
            <a:ext cx="12191760" cy="6857640"/>
          </a:xfrm>
          <a:prstGeom prst="rect">
            <a:avLst/>
          </a:prstGeom>
          <a:ln w="0">
            <a:noFill/>
          </a:ln>
        </p:spPr>
      </p:pic>
      <p:pic>
        <p:nvPicPr>
          <p:cNvPr id="531" name="Picture 8"/>
          <p:cNvPicPr/>
          <p:nvPr/>
        </p:nvPicPr>
        <p:blipFill>
          <a:blip r:embed="rId3"/>
          <a:stretch/>
        </p:blipFill>
        <p:spPr>
          <a:xfrm>
            <a:off x="1275120" y="2545200"/>
            <a:ext cx="2051640" cy="2652120"/>
          </a:xfrm>
          <a:prstGeom prst="rect">
            <a:avLst/>
          </a:prstGeom>
          <a:ln w="0">
            <a:noFill/>
          </a:ln>
        </p:spPr>
      </p:pic>
      <p:pic>
        <p:nvPicPr>
          <p:cNvPr id="532" name="Picture 10"/>
          <p:cNvPicPr/>
          <p:nvPr/>
        </p:nvPicPr>
        <p:blipFill>
          <a:blip r:embed="rId4"/>
          <a:stretch/>
        </p:blipFill>
        <p:spPr>
          <a:xfrm>
            <a:off x="3862080" y="2543040"/>
            <a:ext cx="2053440" cy="2654640"/>
          </a:xfrm>
          <a:prstGeom prst="rect">
            <a:avLst/>
          </a:prstGeom>
          <a:ln w="0">
            <a:noFill/>
          </a:ln>
        </p:spPr>
      </p:pic>
      <p:pic>
        <p:nvPicPr>
          <p:cNvPr id="533" name="Picture 12"/>
          <p:cNvPicPr/>
          <p:nvPr/>
        </p:nvPicPr>
        <p:blipFill>
          <a:blip r:embed="rId5"/>
          <a:stretch/>
        </p:blipFill>
        <p:spPr>
          <a:xfrm>
            <a:off x="6432840" y="2543040"/>
            <a:ext cx="2053440" cy="2654640"/>
          </a:xfrm>
          <a:prstGeom prst="rect">
            <a:avLst/>
          </a:prstGeom>
          <a:ln w="0">
            <a:noFill/>
          </a:ln>
        </p:spPr>
      </p:pic>
      <p:pic>
        <p:nvPicPr>
          <p:cNvPr id="534" name="Picture 14"/>
          <p:cNvPicPr/>
          <p:nvPr/>
        </p:nvPicPr>
        <p:blipFill>
          <a:blip r:embed="rId6"/>
          <a:stretch/>
        </p:blipFill>
        <p:spPr>
          <a:xfrm>
            <a:off x="8999640" y="2543040"/>
            <a:ext cx="2053440" cy="2654640"/>
          </a:xfrm>
          <a:prstGeom prst="rect">
            <a:avLst/>
          </a:prstGeom>
          <a:ln w="0">
            <a:noFill/>
          </a:ln>
        </p:spPr>
      </p:pic>
      <p:pic>
        <p:nvPicPr>
          <p:cNvPr id="535" name="Picture 16"/>
          <p:cNvPicPr/>
          <p:nvPr/>
        </p:nvPicPr>
        <p:blipFill>
          <a:blip r:embed="rId7"/>
          <a:stretch/>
        </p:blipFill>
        <p:spPr>
          <a:xfrm>
            <a:off x="1265400" y="2540880"/>
            <a:ext cx="2055240" cy="2654640"/>
          </a:xfrm>
          <a:prstGeom prst="rect">
            <a:avLst/>
          </a:prstGeom>
          <a:ln w="0">
            <a:noFill/>
          </a:ln>
        </p:spPr>
      </p:pic>
      <p:pic>
        <p:nvPicPr>
          <p:cNvPr id="536" name="Picture 18"/>
          <p:cNvPicPr/>
          <p:nvPr/>
        </p:nvPicPr>
        <p:blipFill>
          <a:blip r:embed="rId8"/>
          <a:stretch/>
        </p:blipFill>
        <p:spPr>
          <a:xfrm>
            <a:off x="3860640" y="2543040"/>
            <a:ext cx="2055240" cy="2654640"/>
          </a:xfrm>
          <a:prstGeom prst="rect">
            <a:avLst/>
          </a:prstGeom>
          <a:ln w="0">
            <a:noFill/>
          </a:ln>
        </p:spPr>
      </p:pic>
      <p:pic>
        <p:nvPicPr>
          <p:cNvPr id="537" name="Picture 20"/>
          <p:cNvPicPr/>
          <p:nvPr/>
        </p:nvPicPr>
        <p:blipFill>
          <a:blip r:embed="rId9"/>
          <a:stretch/>
        </p:blipFill>
        <p:spPr>
          <a:xfrm>
            <a:off x="6431760" y="2540880"/>
            <a:ext cx="2055240" cy="2654640"/>
          </a:xfrm>
          <a:prstGeom prst="rect">
            <a:avLst/>
          </a:prstGeom>
          <a:ln w="0">
            <a:noFill/>
          </a:ln>
        </p:spPr>
      </p:pic>
      <p:pic>
        <p:nvPicPr>
          <p:cNvPr id="538" name="Picture 22"/>
          <p:cNvPicPr/>
          <p:nvPr/>
        </p:nvPicPr>
        <p:blipFill>
          <a:blip r:embed="rId10"/>
          <a:stretch/>
        </p:blipFill>
        <p:spPr>
          <a:xfrm>
            <a:off x="8998920" y="2540880"/>
            <a:ext cx="2055240" cy="265464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531"/>
                    </p:tgtEl>
                  </p:cond>
                </p:stCondLst>
                <p:childTnLst>
                  <p:par>
                    <p:cTn id="3" fill="hold">
                      <p:stCondLst>
                        <p:cond evt="onClick" delay="0">
                          <p:tgtEl>
                            <p:spTgt spid="531"/>
                          </p:tgtEl>
                        </p:cond>
                      </p:stCondLst>
                      <p:childTnLst>
                        <p:par>
                          <p:cTn id="4" fill="hold">
                            <p:stCondLst>
                              <p:cond delay="0"/>
                            </p:stCondLst>
                            <p:childTnLst>
                              <p:par>
                                <p:cTn id="5" presetID="17" presetClass="exit" presetSubtype="10" fill="hold" nodeType="clickEffect">
                                  <p:stCondLst>
                                    <p:cond delay="0"/>
                                  </p:stCondLst>
                                  <p:childTnLst>
                                    <p:anim calcmode="lin" valueType="num">
                                      <p:cBhvr additive="repl">
                                        <p:cTn id="6" dur="500"/>
                                        <p:tgtEl>
                                          <p:spTgt spid="531"/>
                                        </p:tgtEl>
                                        <p:attrNameLst>
                                          <p:attrName>ppt_w</p:attrName>
                                        </p:attrNameLst>
                                      </p:cBhvr>
                                      <p:tavLst>
                                        <p:tav tm="0">
                                          <p:val>
                                            <p:strVal val="#ppt_w"/>
                                          </p:val>
                                        </p:tav>
                                        <p:tav tm="100000">
                                          <p:val>
                                            <p:fltVal val="0"/>
                                          </p:val>
                                        </p:tav>
                                      </p:tavLst>
                                    </p:anim>
                                    <p:anim calcmode="lin" valueType="num">
                                      <p:cBhvr additive="repl">
                                        <p:cTn id="7" dur="500"/>
                                        <p:tgtEl>
                                          <p:spTgt spid="531"/>
                                        </p:tgtEl>
                                        <p:attrNameLst>
                                          <p:attrName>ppt_h</p:attrName>
                                        </p:attrNameLst>
                                      </p:cBhvr>
                                      <p:tavLst>
                                        <p:tav tm="0">
                                          <p:val>
                                            <p:strVal val="#ppt_h"/>
                                          </p:val>
                                        </p:tav>
                                        <p:tav tm="100000">
                                          <p:val>
                                            <p:strVal val="#ppt_h"/>
                                          </p:val>
                                        </p:tav>
                                      </p:tavLst>
                                    </p:anim>
                                    <p:set>
                                      <p:cBhvr>
                                        <p:cTn id="8" dur="1" fill="hold">
                                          <p:stCondLst>
                                            <p:cond delay="499"/>
                                          </p:stCondLst>
                                        </p:cTn>
                                        <p:tgtEl>
                                          <p:spTgt spid="531"/>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35"/>
                                        </p:tgtEl>
                                        <p:attrNameLst>
                                          <p:attrName>style.visibility</p:attrName>
                                        </p:attrNameLst>
                                      </p:cBhvr>
                                      <p:to>
                                        <p:strVal val="visible"/>
                                      </p:to>
                                    </p:set>
                                    <p:anim calcmode="lin" valueType="num">
                                      <p:cBhvr additive="repl">
                                        <p:cTn id="12" dur="500" fill="hold"/>
                                        <p:tgtEl>
                                          <p:spTgt spid="535"/>
                                        </p:tgtEl>
                                        <p:attrNameLst>
                                          <p:attrName>ppt_w</p:attrName>
                                        </p:attrNameLst>
                                      </p:cBhvr>
                                      <p:tavLst>
                                        <p:tav tm="0">
                                          <p:val>
                                            <p:fltVal val="0"/>
                                          </p:val>
                                        </p:tav>
                                        <p:tav tm="100000">
                                          <p:val>
                                            <p:strVal val="#ppt_w"/>
                                          </p:val>
                                        </p:tav>
                                      </p:tavLst>
                                    </p:anim>
                                    <p:anim calcmode="lin" valueType="num">
                                      <p:cBhvr additive="repl">
                                        <p:cTn id="13" dur="500" fill="hold"/>
                                        <p:tgtEl>
                                          <p:spTgt spid="5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14" restart="whenNotActive" fill="hold" nodeType="interactiveSeq">
                <p:stCondLst>
                  <p:cond evt="onClick" delay="0">
                    <p:tgtEl>
                      <p:spTgt spid="532"/>
                    </p:tgtEl>
                  </p:cond>
                </p:stCondLst>
                <p:childTnLst>
                  <p:par>
                    <p:cTn id="15" fill="hold">
                      <p:stCondLst>
                        <p:cond evt="onClick" delay="0">
                          <p:tgtEl>
                            <p:spTgt spid="532"/>
                          </p:tgtEl>
                        </p:cond>
                      </p:stCondLst>
                      <p:childTnLst>
                        <p:par>
                          <p:cTn id="16" fill="hold">
                            <p:stCondLst>
                              <p:cond delay="0"/>
                            </p:stCondLst>
                            <p:childTnLst>
                              <p:par>
                                <p:cTn id="17" presetID="17" presetClass="exit" presetSubtype="10" fill="hold" nodeType="clickEffect">
                                  <p:stCondLst>
                                    <p:cond delay="0"/>
                                  </p:stCondLst>
                                  <p:childTnLst>
                                    <p:anim calcmode="lin" valueType="num">
                                      <p:cBhvr additive="repl">
                                        <p:cTn id="18" dur="500"/>
                                        <p:tgtEl>
                                          <p:spTgt spid="532"/>
                                        </p:tgtEl>
                                        <p:attrNameLst>
                                          <p:attrName>ppt_w</p:attrName>
                                        </p:attrNameLst>
                                      </p:cBhvr>
                                      <p:tavLst>
                                        <p:tav tm="0">
                                          <p:val>
                                            <p:strVal val="#ppt_w"/>
                                          </p:val>
                                        </p:tav>
                                        <p:tav tm="100000">
                                          <p:val>
                                            <p:fltVal val="0"/>
                                          </p:val>
                                        </p:tav>
                                      </p:tavLst>
                                    </p:anim>
                                    <p:anim calcmode="lin" valueType="num">
                                      <p:cBhvr additive="repl">
                                        <p:cTn id="19" dur="500"/>
                                        <p:tgtEl>
                                          <p:spTgt spid="532"/>
                                        </p:tgtEl>
                                        <p:attrNameLst>
                                          <p:attrName>ppt_h</p:attrName>
                                        </p:attrNameLst>
                                      </p:cBhvr>
                                      <p:tavLst>
                                        <p:tav tm="0">
                                          <p:val>
                                            <p:strVal val="#ppt_h"/>
                                          </p:val>
                                        </p:tav>
                                        <p:tav tm="100000">
                                          <p:val>
                                            <p:strVal val="#ppt_h"/>
                                          </p:val>
                                        </p:tav>
                                      </p:tavLst>
                                    </p:anim>
                                    <p:set>
                                      <p:cBhvr>
                                        <p:cTn id="20" dur="1" fill="hold">
                                          <p:stCondLst>
                                            <p:cond delay="499"/>
                                          </p:stCondLst>
                                        </p:cTn>
                                        <p:tgtEl>
                                          <p:spTgt spid="532"/>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36"/>
                                        </p:tgtEl>
                                        <p:attrNameLst>
                                          <p:attrName>style.visibility</p:attrName>
                                        </p:attrNameLst>
                                      </p:cBhvr>
                                      <p:to>
                                        <p:strVal val="visible"/>
                                      </p:to>
                                    </p:set>
                                    <p:anim calcmode="lin" valueType="num">
                                      <p:cBhvr additive="repl">
                                        <p:cTn id="24" dur="500" fill="hold"/>
                                        <p:tgtEl>
                                          <p:spTgt spid="536"/>
                                        </p:tgtEl>
                                        <p:attrNameLst>
                                          <p:attrName>ppt_w</p:attrName>
                                        </p:attrNameLst>
                                      </p:cBhvr>
                                      <p:tavLst>
                                        <p:tav tm="0">
                                          <p:val>
                                            <p:fltVal val="0"/>
                                          </p:val>
                                        </p:tav>
                                        <p:tav tm="100000">
                                          <p:val>
                                            <p:strVal val="#ppt_w"/>
                                          </p:val>
                                        </p:tav>
                                      </p:tavLst>
                                    </p:anim>
                                    <p:anim calcmode="lin" valueType="num">
                                      <p:cBhvr additive="repl">
                                        <p:cTn id="25" dur="500" fill="hold"/>
                                        <p:tgtEl>
                                          <p:spTgt spid="5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26" restart="whenNotActive" fill="hold" nodeType="interactiveSeq">
                <p:stCondLst>
                  <p:cond evt="onClick" delay="0">
                    <p:tgtEl>
                      <p:spTgt spid="534"/>
                    </p:tgtEl>
                  </p:cond>
                </p:stCondLst>
                <p:childTnLst>
                  <p:par>
                    <p:cTn id="27" fill="hold">
                      <p:stCondLst>
                        <p:cond evt="onClick" delay="0">
                          <p:tgtEl>
                            <p:spTgt spid="534"/>
                          </p:tgtEl>
                        </p:cond>
                      </p:stCondLst>
                      <p:childTnLst>
                        <p:par>
                          <p:cTn id="28" fill="hold">
                            <p:stCondLst>
                              <p:cond delay="0"/>
                            </p:stCondLst>
                            <p:childTnLst>
                              <p:par>
                                <p:cTn id="29" presetID="17" presetClass="exit" presetSubtype="10" fill="hold" nodeType="clickEffect">
                                  <p:stCondLst>
                                    <p:cond delay="0"/>
                                  </p:stCondLst>
                                  <p:childTnLst>
                                    <p:anim calcmode="lin" valueType="num">
                                      <p:cBhvr additive="repl">
                                        <p:cTn id="30" dur="500"/>
                                        <p:tgtEl>
                                          <p:spTgt spid="534"/>
                                        </p:tgtEl>
                                        <p:attrNameLst>
                                          <p:attrName>ppt_w</p:attrName>
                                        </p:attrNameLst>
                                      </p:cBhvr>
                                      <p:tavLst>
                                        <p:tav tm="0">
                                          <p:val>
                                            <p:strVal val="#ppt_w"/>
                                          </p:val>
                                        </p:tav>
                                        <p:tav tm="100000">
                                          <p:val>
                                            <p:fltVal val="0"/>
                                          </p:val>
                                        </p:tav>
                                      </p:tavLst>
                                    </p:anim>
                                    <p:anim calcmode="lin" valueType="num">
                                      <p:cBhvr additive="repl">
                                        <p:cTn id="31" dur="500"/>
                                        <p:tgtEl>
                                          <p:spTgt spid="534"/>
                                        </p:tgtEl>
                                        <p:attrNameLst>
                                          <p:attrName>ppt_h</p:attrName>
                                        </p:attrNameLst>
                                      </p:cBhvr>
                                      <p:tavLst>
                                        <p:tav tm="0">
                                          <p:val>
                                            <p:strVal val="#ppt_h"/>
                                          </p:val>
                                        </p:tav>
                                        <p:tav tm="100000">
                                          <p:val>
                                            <p:strVal val="#ppt_h"/>
                                          </p:val>
                                        </p:tav>
                                      </p:tavLst>
                                    </p:anim>
                                    <p:set>
                                      <p:cBhvr>
                                        <p:cTn id="32" dur="1" fill="hold">
                                          <p:stCondLst>
                                            <p:cond delay="499"/>
                                          </p:stCondLst>
                                        </p:cTn>
                                        <p:tgtEl>
                                          <p:spTgt spid="534"/>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538"/>
                                        </p:tgtEl>
                                        <p:attrNameLst>
                                          <p:attrName>style.visibility</p:attrName>
                                        </p:attrNameLst>
                                      </p:cBhvr>
                                      <p:to>
                                        <p:strVal val="visible"/>
                                      </p:to>
                                    </p:set>
                                    <p:anim calcmode="lin" valueType="num">
                                      <p:cBhvr additive="repl">
                                        <p:cTn id="36" dur="500" fill="hold"/>
                                        <p:tgtEl>
                                          <p:spTgt spid="538"/>
                                        </p:tgtEl>
                                        <p:attrNameLst>
                                          <p:attrName>ppt_w</p:attrName>
                                        </p:attrNameLst>
                                      </p:cBhvr>
                                      <p:tavLst>
                                        <p:tav tm="0">
                                          <p:val>
                                            <p:fltVal val="0"/>
                                          </p:val>
                                        </p:tav>
                                        <p:tav tm="100000">
                                          <p:val>
                                            <p:strVal val="#ppt_w"/>
                                          </p:val>
                                        </p:tav>
                                      </p:tavLst>
                                    </p:anim>
                                    <p:anim calcmode="lin" valueType="num">
                                      <p:cBhvr additive="repl">
                                        <p:cTn id="37" dur="500" fill="hold"/>
                                        <p:tgtEl>
                                          <p:spTgt spid="5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38" restart="whenNotActive" fill="hold" nodeType="interactiveSeq">
                <p:stCondLst>
                  <p:cond evt="onClick" delay="0">
                    <p:tgtEl>
                      <p:spTgt spid="533"/>
                    </p:tgtEl>
                  </p:cond>
                </p:stCondLst>
                <p:childTnLst>
                  <p:par>
                    <p:cTn id="39" fill="hold">
                      <p:stCondLst>
                        <p:cond evt="onClick" delay="0">
                          <p:tgtEl>
                            <p:spTgt spid="533"/>
                          </p:tgtEl>
                        </p:cond>
                      </p:stCondLst>
                      <p:childTnLst>
                        <p:par>
                          <p:cTn id="40" fill="hold">
                            <p:stCondLst>
                              <p:cond delay="0"/>
                            </p:stCondLst>
                            <p:childTnLst>
                              <p:par>
                                <p:cTn id="41" presetID="17" presetClass="exit" presetSubtype="10" fill="hold" nodeType="clickEffect">
                                  <p:stCondLst>
                                    <p:cond delay="0"/>
                                  </p:stCondLst>
                                  <p:childTnLst>
                                    <p:anim calcmode="lin" valueType="num">
                                      <p:cBhvr additive="repl">
                                        <p:cTn id="42" dur="500"/>
                                        <p:tgtEl>
                                          <p:spTgt spid="533"/>
                                        </p:tgtEl>
                                        <p:attrNameLst>
                                          <p:attrName>ppt_w</p:attrName>
                                        </p:attrNameLst>
                                      </p:cBhvr>
                                      <p:tavLst>
                                        <p:tav tm="0">
                                          <p:val>
                                            <p:strVal val="#ppt_w"/>
                                          </p:val>
                                        </p:tav>
                                        <p:tav tm="100000">
                                          <p:val>
                                            <p:fltVal val="0"/>
                                          </p:val>
                                        </p:tav>
                                      </p:tavLst>
                                    </p:anim>
                                    <p:anim calcmode="lin" valueType="num">
                                      <p:cBhvr additive="repl">
                                        <p:cTn id="43" dur="500"/>
                                        <p:tgtEl>
                                          <p:spTgt spid="533"/>
                                        </p:tgtEl>
                                        <p:attrNameLst>
                                          <p:attrName>ppt_h</p:attrName>
                                        </p:attrNameLst>
                                      </p:cBhvr>
                                      <p:tavLst>
                                        <p:tav tm="0">
                                          <p:val>
                                            <p:strVal val="#ppt_h"/>
                                          </p:val>
                                        </p:tav>
                                        <p:tav tm="100000">
                                          <p:val>
                                            <p:strVal val="#ppt_h"/>
                                          </p:val>
                                        </p:tav>
                                      </p:tavLst>
                                    </p:anim>
                                    <p:set>
                                      <p:cBhvr>
                                        <p:cTn id="44" dur="1" fill="hold">
                                          <p:stCondLst>
                                            <p:cond delay="499"/>
                                          </p:stCondLst>
                                        </p:cTn>
                                        <p:tgtEl>
                                          <p:spTgt spid="533"/>
                                        </p:tgtEl>
                                        <p:attrNameLst>
                                          <p:attrName>style.visibility</p:attrName>
                                        </p:attrNameLst>
                                      </p:cBhvr>
                                      <p:to>
                                        <p:strVal val="hidden"/>
                                      </p:to>
                                    </p:set>
                                  </p:childTnLst>
                                </p:cTn>
                              </p:par>
                            </p:childTnLst>
                          </p:cTn>
                        </p:par>
                        <p:par>
                          <p:cTn id="45" fill="hold">
                            <p:stCondLst>
                              <p:cond delay="1000"/>
                            </p:stCondLst>
                            <p:childTnLst>
                              <p:par>
                                <p:cTn id="46" presetID="17" presetClass="entr" presetSubtype="10" fill="hold" nodeType="afterEffect">
                                  <p:stCondLst>
                                    <p:cond delay="0"/>
                                  </p:stCondLst>
                                  <p:childTnLst>
                                    <p:set>
                                      <p:cBhvr>
                                        <p:cTn id="47" dur="1" fill="hold">
                                          <p:stCondLst>
                                            <p:cond delay="0"/>
                                          </p:stCondLst>
                                        </p:cTn>
                                        <p:tgtEl>
                                          <p:spTgt spid="537"/>
                                        </p:tgtEl>
                                        <p:attrNameLst>
                                          <p:attrName>style.visibility</p:attrName>
                                        </p:attrNameLst>
                                      </p:cBhvr>
                                      <p:to>
                                        <p:strVal val="visible"/>
                                      </p:to>
                                    </p:set>
                                    <p:anim calcmode="lin" valueType="num">
                                      <p:cBhvr additive="repl">
                                        <p:cTn id="48" dur="500" fill="hold"/>
                                        <p:tgtEl>
                                          <p:spTgt spid="537"/>
                                        </p:tgtEl>
                                        <p:attrNameLst>
                                          <p:attrName>ppt_w</p:attrName>
                                        </p:attrNameLst>
                                      </p:cBhvr>
                                      <p:tavLst>
                                        <p:tav tm="0">
                                          <p:val>
                                            <p:fltVal val="0"/>
                                          </p:val>
                                        </p:tav>
                                        <p:tav tm="100000">
                                          <p:val>
                                            <p:strVal val="#ppt_w"/>
                                          </p:val>
                                        </p:tav>
                                      </p:tavLst>
                                    </p:anim>
                                    <p:anim calcmode="lin" valueType="num">
                                      <p:cBhvr additive="repl">
                                        <p:cTn id="49" dur="500" fill="hold"/>
                                        <p:tgtEl>
                                          <p:spTgt spid="5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Picture 3"/>
          <p:cNvPicPr/>
          <p:nvPr/>
        </p:nvPicPr>
        <p:blipFill>
          <a:blip r:embed="rId2"/>
          <a:stretch/>
        </p:blipFill>
        <p:spPr>
          <a:xfrm>
            <a:off x="0" y="0"/>
            <a:ext cx="12191760" cy="6857640"/>
          </a:xfrm>
          <a:prstGeom prst="rect">
            <a:avLst/>
          </a:prstGeom>
          <a:ln w="0">
            <a:noFill/>
          </a:ln>
        </p:spPr>
      </p:pic>
      <p:pic>
        <p:nvPicPr>
          <p:cNvPr id="540" name="Picture 8"/>
          <p:cNvPicPr/>
          <p:nvPr/>
        </p:nvPicPr>
        <p:blipFill>
          <a:blip r:embed="rId3"/>
          <a:stretch/>
        </p:blipFill>
        <p:spPr>
          <a:xfrm>
            <a:off x="3309120" y="3798000"/>
            <a:ext cx="1801800" cy="1922760"/>
          </a:xfrm>
          <a:prstGeom prst="rect">
            <a:avLst/>
          </a:prstGeom>
          <a:ln w="0">
            <a:noFill/>
          </a:ln>
        </p:spPr>
      </p:pic>
      <p:pic>
        <p:nvPicPr>
          <p:cNvPr id="541" name="Picture 10"/>
          <p:cNvPicPr/>
          <p:nvPr/>
        </p:nvPicPr>
        <p:blipFill>
          <a:blip r:embed="rId4"/>
          <a:stretch/>
        </p:blipFill>
        <p:spPr>
          <a:xfrm>
            <a:off x="5194800" y="3785760"/>
            <a:ext cx="1801800" cy="1922760"/>
          </a:xfrm>
          <a:prstGeom prst="rect">
            <a:avLst/>
          </a:prstGeom>
          <a:ln w="0">
            <a:noFill/>
          </a:ln>
        </p:spPr>
      </p:pic>
      <p:pic>
        <p:nvPicPr>
          <p:cNvPr id="542" name="Picture 12"/>
          <p:cNvPicPr/>
          <p:nvPr/>
        </p:nvPicPr>
        <p:blipFill>
          <a:blip r:embed="rId5"/>
          <a:stretch/>
        </p:blipFill>
        <p:spPr>
          <a:xfrm>
            <a:off x="7080480" y="3794760"/>
            <a:ext cx="1801800" cy="1922760"/>
          </a:xfrm>
          <a:prstGeom prst="rect">
            <a:avLst/>
          </a:prstGeom>
          <a:ln w="0">
            <a:noFill/>
          </a:ln>
        </p:spPr>
      </p:pic>
      <p:pic>
        <p:nvPicPr>
          <p:cNvPr id="543" name="Picture 16"/>
          <p:cNvPicPr/>
          <p:nvPr/>
        </p:nvPicPr>
        <p:blipFill>
          <a:blip r:embed="rId6"/>
          <a:stretch/>
        </p:blipFill>
        <p:spPr>
          <a:xfrm>
            <a:off x="3309120" y="3798000"/>
            <a:ext cx="1801800" cy="1922760"/>
          </a:xfrm>
          <a:prstGeom prst="rect">
            <a:avLst/>
          </a:prstGeom>
          <a:ln w="0">
            <a:noFill/>
          </a:ln>
        </p:spPr>
      </p:pic>
      <p:pic>
        <p:nvPicPr>
          <p:cNvPr id="544" name="Picture 18"/>
          <p:cNvPicPr/>
          <p:nvPr/>
        </p:nvPicPr>
        <p:blipFill>
          <a:blip r:embed="rId7"/>
          <a:stretch/>
        </p:blipFill>
        <p:spPr>
          <a:xfrm>
            <a:off x="5194800" y="3791880"/>
            <a:ext cx="1801800" cy="1916640"/>
          </a:xfrm>
          <a:prstGeom prst="rect">
            <a:avLst/>
          </a:prstGeom>
          <a:ln w="0">
            <a:noFill/>
          </a:ln>
        </p:spPr>
      </p:pic>
      <p:pic>
        <p:nvPicPr>
          <p:cNvPr id="545" name="Picture 20"/>
          <p:cNvPicPr/>
          <p:nvPr/>
        </p:nvPicPr>
        <p:blipFill>
          <a:blip r:embed="rId8"/>
          <a:stretch/>
        </p:blipFill>
        <p:spPr>
          <a:xfrm>
            <a:off x="7080480" y="3798000"/>
            <a:ext cx="1796040" cy="191664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540"/>
                    </p:tgtEl>
                  </p:cond>
                </p:stCondLst>
                <p:childTnLst>
                  <p:par>
                    <p:cTn id="3" fill="hold">
                      <p:stCondLst>
                        <p:cond evt="onClick" delay="0">
                          <p:tgtEl>
                            <p:spTgt spid="540"/>
                          </p:tgtEl>
                        </p:cond>
                      </p:stCondLst>
                      <p:childTnLst>
                        <p:par>
                          <p:cTn id="4" fill="hold">
                            <p:stCondLst>
                              <p:cond delay="0"/>
                            </p:stCondLst>
                            <p:childTnLst>
                              <p:par>
                                <p:cTn id="5" presetID="17" presetClass="exit" presetSubtype="10" fill="hold" nodeType="clickEffect">
                                  <p:stCondLst>
                                    <p:cond delay="0"/>
                                  </p:stCondLst>
                                  <p:childTnLst>
                                    <p:anim calcmode="lin" valueType="num">
                                      <p:cBhvr additive="repl">
                                        <p:cTn id="6" dur="500"/>
                                        <p:tgtEl>
                                          <p:spTgt spid="540"/>
                                        </p:tgtEl>
                                        <p:attrNameLst>
                                          <p:attrName>ppt_w</p:attrName>
                                        </p:attrNameLst>
                                      </p:cBhvr>
                                      <p:tavLst>
                                        <p:tav tm="0">
                                          <p:val>
                                            <p:strVal val="#ppt_w"/>
                                          </p:val>
                                        </p:tav>
                                        <p:tav tm="100000">
                                          <p:val>
                                            <p:fltVal val="0"/>
                                          </p:val>
                                        </p:tav>
                                      </p:tavLst>
                                    </p:anim>
                                    <p:anim calcmode="lin" valueType="num">
                                      <p:cBhvr additive="repl">
                                        <p:cTn id="7" dur="500"/>
                                        <p:tgtEl>
                                          <p:spTgt spid="540"/>
                                        </p:tgtEl>
                                        <p:attrNameLst>
                                          <p:attrName>ppt_h</p:attrName>
                                        </p:attrNameLst>
                                      </p:cBhvr>
                                      <p:tavLst>
                                        <p:tav tm="0">
                                          <p:val>
                                            <p:strVal val="#ppt_h"/>
                                          </p:val>
                                        </p:tav>
                                        <p:tav tm="100000">
                                          <p:val>
                                            <p:strVal val="#ppt_h"/>
                                          </p:val>
                                        </p:tav>
                                      </p:tavLst>
                                    </p:anim>
                                    <p:set>
                                      <p:cBhvr>
                                        <p:cTn id="8" dur="1" fill="hold">
                                          <p:stCondLst>
                                            <p:cond delay="499"/>
                                          </p:stCondLst>
                                        </p:cTn>
                                        <p:tgtEl>
                                          <p:spTgt spid="540"/>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43"/>
                                        </p:tgtEl>
                                        <p:attrNameLst>
                                          <p:attrName>style.visibility</p:attrName>
                                        </p:attrNameLst>
                                      </p:cBhvr>
                                      <p:to>
                                        <p:strVal val="visible"/>
                                      </p:to>
                                    </p:set>
                                    <p:anim calcmode="lin" valueType="num">
                                      <p:cBhvr additive="repl">
                                        <p:cTn id="12" dur="500" fill="hold"/>
                                        <p:tgtEl>
                                          <p:spTgt spid="543"/>
                                        </p:tgtEl>
                                        <p:attrNameLst>
                                          <p:attrName>ppt_w</p:attrName>
                                        </p:attrNameLst>
                                      </p:cBhvr>
                                      <p:tavLst>
                                        <p:tav tm="0">
                                          <p:val>
                                            <p:fltVal val="0"/>
                                          </p:val>
                                        </p:tav>
                                        <p:tav tm="100000">
                                          <p:val>
                                            <p:strVal val="#ppt_w"/>
                                          </p:val>
                                        </p:tav>
                                      </p:tavLst>
                                    </p:anim>
                                    <p:anim calcmode="lin" valueType="num">
                                      <p:cBhvr additive="repl">
                                        <p:cTn id="13" dur="500" fill="hold"/>
                                        <p:tgtEl>
                                          <p:spTgt spid="5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14" restart="whenNotActive" fill="hold" nodeType="interactiveSeq">
                <p:stCondLst>
                  <p:cond evt="onClick" delay="0">
                    <p:tgtEl>
                      <p:spTgt spid="541"/>
                    </p:tgtEl>
                  </p:cond>
                </p:stCondLst>
                <p:childTnLst>
                  <p:par>
                    <p:cTn id="15" fill="hold">
                      <p:stCondLst>
                        <p:cond evt="onClick" delay="0">
                          <p:tgtEl>
                            <p:spTgt spid="541"/>
                          </p:tgtEl>
                        </p:cond>
                      </p:stCondLst>
                      <p:childTnLst>
                        <p:par>
                          <p:cTn id="16" fill="hold">
                            <p:stCondLst>
                              <p:cond delay="0"/>
                            </p:stCondLst>
                            <p:childTnLst>
                              <p:par>
                                <p:cTn id="17" presetID="17" presetClass="exit" presetSubtype="10" fill="hold" nodeType="clickEffect">
                                  <p:stCondLst>
                                    <p:cond delay="0"/>
                                  </p:stCondLst>
                                  <p:childTnLst>
                                    <p:anim calcmode="lin" valueType="num">
                                      <p:cBhvr additive="repl">
                                        <p:cTn id="18" dur="500"/>
                                        <p:tgtEl>
                                          <p:spTgt spid="541"/>
                                        </p:tgtEl>
                                        <p:attrNameLst>
                                          <p:attrName>ppt_w</p:attrName>
                                        </p:attrNameLst>
                                      </p:cBhvr>
                                      <p:tavLst>
                                        <p:tav tm="0">
                                          <p:val>
                                            <p:strVal val="#ppt_w"/>
                                          </p:val>
                                        </p:tav>
                                        <p:tav tm="100000">
                                          <p:val>
                                            <p:fltVal val="0"/>
                                          </p:val>
                                        </p:tav>
                                      </p:tavLst>
                                    </p:anim>
                                    <p:anim calcmode="lin" valueType="num">
                                      <p:cBhvr additive="repl">
                                        <p:cTn id="19" dur="500"/>
                                        <p:tgtEl>
                                          <p:spTgt spid="541"/>
                                        </p:tgtEl>
                                        <p:attrNameLst>
                                          <p:attrName>ppt_h</p:attrName>
                                        </p:attrNameLst>
                                      </p:cBhvr>
                                      <p:tavLst>
                                        <p:tav tm="0">
                                          <p:val>
                                            <p:strVal val="#ppt_h"/>
                                          </p:val>
                                        </p:tav>
                                        <p:tav tm="100000">
                                          <p:val>
                                            <p:strVal val="#ppt_h"/>
                                          </p:val>
                                        </p:tav>
                                      </p:tavLst>
                                    </p:anim>
                                    <p:set>
                                      <p:cBhvr>
                                        <p:cTn id="20" dur="1" fill="hold">
                                          <p:stCondLst>
                                            <p:cond delay="499"/>
                                          </p:stCondLst>
                                        </p:cTn>
                                        <p:tgtEl>
                                          <p:spTgt spid="54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44"/>
                                        </p:tgtEl>
                                        <p:attrNameLst>
                                          <p:attrName>style.visibility</p:attrName>
                                        </p:attrNameLst>
                                      </p:cBhvr>
                                      <p:to>
                                        <p:strVal val="visible"/>
                                      </p:to>
                                    </p:set>
                                    <p:anim calcmode="lin" valueType="num">
                                      <p:cBhvr additive="repl">
                                        <p:cTn id="24" dur="500" fill="hold"/>
                                        <p:tgtEl>
                                          <p:spTgt spid="544"/>
                                        </p:tgtEl>
                                        <p:attrNameLst>
                                          <p:attrName>ppt_w</p:attrName>
                                        </p:attrNameLst>
                                      </p:cBhvr>
                                      <p:tavLst>
                                        <p:tav tm="0">
                                          <p:val>
                                            <p:fltVal val="0"/>
                                          </p:val>
                                        </p:tav>
                                        <p:tav tm="100000">
                                          <p:val>
                                            <p:strVal val="#ppt_w"/>
                                          </p:val>
                                        </p:tav>
                                      </p:tavLst>
                                    </p:anim>
                                    <p:anim calcmode="lin" valueType="num">
                                      <p:cBhvr additive="repl">
                                        <p:cTn id="25" dur="500" fill="hold"/>
                                        <p:tgtEl>
                                          <p:spTgt spid="5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26" restart="whenNotActive" fill="hold" nodeType="interactiveSeq">
                <p:stCondLst>
                  <p:cond evt="onClick" delay="0">
                    <p:tgtEl>
                      <p:spTgt spid="542"/>
                    </p:tgtEl>
                  </p:cond>
                </p:stCondLst>
                <p:childTnLst>
                  <p:par>
                    <p:cTn id="27" fill="hold">
                      <p:stCondLst>
                        <p:cond evt="onClick" delay="0">
                          <p:tgtEl>
                            <p:spTgt spid="542"/>
                          </p:tgtEl>
                        </p:cond>
                      </p:stCondLst>
                      <p:childTnLst>
                        <p:par>
                          <p:cTn id="28" fill="hold">
                            <p:stCondLst>
                              <p:cond delay="0"/>
                            </p:stCondLst>
                            <p:childTnLst>
                              <p:par>
                                <p:cTn id="29" presetID="17" presetClass="exit" presetSubtype="10" fill="hold" nodeType="clickEffect">
                                  <p:stCondLst>
                                    <p:cond delay="0"/>
                                  </p:stCondLst>
                                  <p:childTnLst>
                                    <p:anim calcmode="lin" valueType="num">
                                      <p:cBhvr additive="repl">
                                        <p:cTn id="30" dur="500"/>
                                        <p:tgtEl>
                                          <p:spTgt spid="542"/>
                                        </p:tgtEl>
                                        <p:attrNameLst>
                                          <p:attrName>ppt_w</p:attrName>
                                        </p:attrNameLst>
                                      </p:cBhvr>
                                      <p:tavLst>
                                        <p:tav tm="0">
                                          <p:val>
                                            <p:strVal val="#ppt_w"/>
                                          </p:val>
                                        </p:tav>
                                        <p:tav tm="100000">
                                          <p:val>
                                            <p:fltVal val="0"/>
                                          </p:val>
                                        </p:tav>
                                      </p:tavLst>
                                    </p:anim>
                                    <p:anim calcmode="lin" valueType="num">
                                      <p:cBhvr additive="repl">
                                        <p:cTn id="31" dur="500"/>
                                        <p:tgtEl>
                                          <p:spTgt spid="542"/>
                                        </p:tgtEl>
                                        <p:attrNameLst>
                                          <p:attrName>ppt_h</p:attrName>
                                        </p:attrNameLst>
                                      </p:cBhvr>
                                      <p:tavLst>
                                        <p:tav tm="0">
                                          <p:val>
                                            <p:strVal val="#ppt_h"/>
                                          </p:val>
                                        </p:tav>
                                        <p:tav tm="100000">
                                          <p:val>
                                            <p:strVal val="#ppt_h"/>
                                          </p:val>
                                        </p:tav>
                                      </p:tavLst>
                                    </p:anim>
                                    <p:set>
                                      <p:cBhvr>
                                        <p:cTn id="32" dur="1" fill="hold">
                                          <p:stCondLst>
                                            <p:cond delay="499"/>
                                          </p:stCondLst>
                                        </p:cTn>
                                        <p:tgtEl>
                                          <p:spTgt spid="542"/>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545"/>
                                        </p:tgtEl>
                                        <p:attrNameLst>
                                          <p:attrName>style.visibility</p:attrName>
                                        </p:attrNameLst>
                                      </p:cBhvr>
                                      <p:to>
                                        <p:strVal val="visible"/>
                                      </p:to>
                                    </p:set>
                                    <p:anim calcmode="lin" valueType="num">
                                      <p:cBhvr additive="repl">
                                        <p:cTn id="36" dur="500" fill="hold"/>
                                        <p:tgtEl>
                                          <p:spTgt spid="545"/>
                                        </p:tgtEl>
                                        <p:attrNameLst>
                                          <p:attrName>ppt_w</p:attrName>
                                        </p:attrNameLst>
                                      </p:cBhvr>
                                      <p:tavLst>
                                        <p:tav tm="0">
                                          <p:val>
                                            <p:fltVal val="0"/>
                                          </p:val>
                                        </p:tav>
                                        <p:tav tm="100000">
                                          <p:val>
                                            <p:strVal val="#ppt_w"/>
                                          </p:val>
                                        </p:tav>
                                      </p:tavLst>
                                    </p:anim>
                                    <p:anim calcmode="lin" valueType="num">
                                      <p:cBhvr additive="repl">
                                        <p:cTn id="37" dur="500" fill="hold"/>
                                        <p:tgtEl>
                                          <p:spTgt spid="5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Paveikslėlis 19"/>
          <p:cNvPicPr/>
          <p:nvPr/>
        </p:nvPicPr>
        <p:blipFill>
          <a:blip r:embed="rId2"/>
          <a:stretch/>
        </p:blipFill>
        <p:spPr>
          <a:xfrm>
            <a:off x="0" y="0"/>
            <a:ext cx="12191760" cy="6857640"/>
          </a:xfrm>
          <a:prstGeom prst="rect">
            <a:avLst/>
          </a:prstGeom>
          <a:ln w="0">
            <a:noFill/>
          </a:ln>
        </p:spPr>
      </p:pic>
      <p:pic>
        <p:nvPicPr>
          <p:cNvPr id="547" name="Paveikslėlis 23"/>
          <p:cNvPicPr/>
          <p:nvPr/>
        </p:nvPicPr>
        <p:blipFill>
          <a:blip r:embed="rId3"/>
          <a:stretch/>
        </p:blipFill>
        <p:spPr>
          <a:xfrm>
            <a:off x="1290600" y="2635200"/>
            <a:ext cx="9610200" cy="804600"/>
          </a:xfrm>
          <a:prstGeom prst="rect">
            <a:avLst/>
          </a:prstGeom>
          <a:ln w="0">
            <a:noFill/>
          </a:ln>
        </p:spPr>
      </p:pic>
      <p:pic>
        <p:nvPicPr>
          <p:cNvPr id="548" name="Paveikslėlis 21"/>
          <p:cNvPicPr/>
          <p:nvPr/>
        </p:nvPicPr>
        <p:blipFill>
          <a:blip r:embed="rId4"/>
          <a:stretch/>
        </p:blipFill>
        <p:spPr>
          <a:xfrm>
            <a:off x="1290600" y="2635200"/>
            <a:ext cx="9610200" cy="804600"/>
          </a:xfrm>
          <a:prstGeom prst="rect">
            <a:avLst/>
          </a:prstGeom>
          <a:ln w="0">
            <a:noFill/>
          </a:ln>
        </p:spPr>
      </p:pic>
      <p:pic>
        <p:nvPicPr>
          <p:cNvPr id="549" name="Paveikslėlis 27"/>
          <p:cNvPicPr/>
          <p:nvPr/>
        </p:nvPicPr>
        <p:blipFill>
          <a:blip r:embed="rId5"/>
          <a:stretch/>
        </p:blipFill>
        <p:spPr>
          <a:xfrm>
            <a:off x="1290600" y="4576320"/>
            <a:ext cx="9610200" cy="804600"/>
          </a:xfrm>
          <a:prstGeom prst="rect">
            <a:avLst/>
          </a:prstGeom>
          <a:ln w="0">
            <a:noFill/>
          </a:ln>
        </p:spPr>
      </p:pic>
      <p:pic>
        <p:nvPicPr>
          <p:cNvPr id="550" name="Paveikslėlis 25"/>
          <p:cNvPicPr/>
          <p:nvPr/>
        </p:nvPicPr>
        <p:blipFill>
          <a:blip r:embed="rId6"/>
          <a:stretch/>
        </p:blipFill>
        <p:spPr>
          <a:xfrm>
            <a:off x="1290600" y="4576320"/>
            <a:ext cx="9610200" cy="804600"/>
          </a:xfrm>
          <a:prstGeom prst="rect">
            <a:avLst/>
          </a:prstGeom>
          <a:ln w="0">
            <a:noFill/>
          </a:ln>
        </p:spPr>
      </p:pic>
      <p:pic>
        <p:nvPicPr>
          <p:cNvPr id="551" name="Paveikslėlis 31"/>
          <p:cNvPicPr/>
          <p:nvPr/>
        </p:nvPicPr>
        <p:blipFill>
          <a:blip r:embed="rId7"/>
          <a:stretch/>
        </p:blipFill>
        <p:spPr>
          <a:xfrm>
            <a:off x="1290600" y="3599280"/>
            <a:ext cx="9610200" cy="804600"/>
          </a:xfrm>
          <a:prstGeom prst="rect">
            <a:avLst/>
          </a:prstGeom>
          <a:ln w="0">
            <a:noFill/>
          </a:ln>
        </p:spPr>
      </p:pic>
      <p:pic>
        <p:nvPicPr>
          <p:cNvPr id="552" name="Paveikslėlis 29"/>
          <p:cNvPicPr/>
          <p:nvPr/>
        </p:nvPicPr>
        <p:blipFill>
          <a:blip r:embed="rId8"/>
          <a:stretch/>
        </p:blipFill>
        <p:spPr>
          <a:xfrm>
            <a:off x="1290600" y="3599280"/>
            <a:ext cx="9610200" cy="80460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548"/>
                    </p:tgtEl>
                  </p:cond>
                </p:stCondLst>
                <p:childTnLst>
                  <p:par>
                    <p:cTn id="3" fill="hold">
                      <p:stCondLst>
                        <p:cond evt="onClick" delay="0">
                          <p:tgtEl>
                            <p:spTgt spid="548"/>
                          </p:tgtEl>
                        </p:cond>
                      </p:stCondLst>
                      <p:childTnLst>
                        <p:par>
                          <p:cTn id="4" fill="hold">
                            <p:stCondLst>
                              <p:cond delay="0"/>
                            </p:stCondLst>
                            <p:childTnLst>
                              <p:par>
                                <p:cTn id="5" presetID="17" presetClass="exit" presetSubtype="10" fill="hold" nodeType="clickEffect">
                                  <p:stCondLst>
                                    <p:cond delay="0"/>
                                  </p:stCondLst>
                                  <p:childTnLst>
                                    <p:anim calcmode="lin" valueType="num">
                                      <p:cBhvr additive="repl">
                                        <p:cTn id="6" dur="500"/>
                                        <p:tgtEl>
                                          <p:spTgt spid="548"/>
                                        </p:tgtEl>
                                        <p:attrNameLst>
                                          <p:attrName>ppt_w</p:attrName>
                                        </p:attrNameLst>
                                      </p:cBhvr>
                                      <p:tavLst>
                                        <p:tav tm="0">
                                          <p:val>
                                            <p:strVal val="#ppt_w"/>
                                          </p:val>
                                        </p:tav>
                                        <p:tav tm="100000">
                                          <p:val>
                                            <p:fltVal val="0"/>
                                          </p:val>
                                        </p:tav>
                                      </p:tavLst>
                                    </p:anim>
                                    <p:anim calcmode="lin" valueType="num">
                                      <p:cBhvr additive="repl">
                                        <p:cTn id="7" dur="500"/>
                                        <p:tgtEl>
                                          <p:spTgt spid="548"/>
                                        </p:tgtEl>
                                        <p:attrNameLst>
                                          <p:attrName>ppt_h</p:attrName>
                                        </p:attrNameLst>
                                      </p:cBhvr>
                                      <p:tavLst>
                                        <p:tav tm="0">
                                          <p:val>
                                            <p:strVal val="#ppt_h"/>
                                          </p:val>
                                        </p:tav>
                                        <p:tav tm="100000">
                                          <p:val>
                                            <p:strVal val="#ppt_h"/>
                                          </p:val>
                                        </p:tav>
                                      </p:tavLst>
                                    </p:anim>
                                    <p:set>
                                      <p:cBhvr>
                                        <p:cTn id="8" dur="1" fill="hold">
                                          <p:stCondLst>
                                            <p:cond delay="499"/>
                                          </p:stCondLst>
                                        </p:cTn>
                                        <p:tgtEl>
                                          <p:spTgt spid="548"/>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47"/>
                                        </p:tgtEl>
                                        <p:attrNameLst>
                                          <p:attrName>style.visibility</p:attrName>
                                        </p:attrNameLst>
                                      </p:cBhvr>
                                      <p:to>
                                        <p:strVal val="visible"/>
                                      </p:to>
                                    </p:set>
                                    <p:anim calcmode="lin" valueType="num">
                                      <p:cBhvr additive="repl">
                                        <p:cTn id="12" dur="500" fill="hold"/>
                                        <p:tgtEl>
                                          <p:spTgt spid="547"/>
                                        </p:tgtEl>
                                        <p:attrNameLst>
                                          <p:attrName>ppt_w</p:attrName>
                                        </p:attrNameLst>
                                      </p:cBhvr>
                                      <p:tavLst>
                                        <p:tav tm="0">
                                          <p:val>
                                            <p:fltVal val="0"/>
                                          </p:val>
                                        </p:tav>
                                        <p:tav tm="100000">
                                          <p:val>
                                            <p:strVal val="#ppt_w"/>
                                          </p:val>
                                        </p:tav>
                                      </p:tavLst>
                                    </p:anim>
                                    <p:anim calcmode="lin" valueType="num">
                                      <p:cBhvr additive="repl">
                                        <p:cTn id="13" dur="500" fill="hold"/>
                                        <p:tgtEl>
                                          <p:spTgt spid="5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14" restart="whenNotActive" fill="hold" nodeType="interactiveSeq">
                <p:stCondLst>
                  <p:cond evt="onClick" delay="0">
                    <p:tgtEl>
                      <p:spTgt spid="552"/>
                    </p:tgtEl>
                  </p:cond>
                </p:stCondLst>
                <p:childTnLst>
                  <p:par>
                    <p:cTn id="15" fill="hold">
                      <p:stCondLst>
                        <p:cond evt="onClick" delay="0">
                          <p:tgtEl>
                            <p:spTgt spid="552"/>
                          </p:tgtEl>
                        </p:cond>
                      </p:stCondLst>
                      <p:childTnLst>
                        <p:par>
                          <p:cTn id="16" fill="hold">
                            <p:stCondLst>
                              <p:cond delay="0"/>
                            </p:stCondLst>
                            <p:childTnLst>
                              <p:par>
                                <p:cTn id="17" presetID="17" presetClass="exit" presetSubtype="10" fill="hold" nodeType="clickEffect">
                                  <p:stCondLst>
                                    <p:cond delay="0"/>
                                  </p:stCondLst>
                                  <p:childTnLst>
                                    <p:anim calcmode="lin" valueType="num">
                                      <p:cBhvr additive="repl">
                                        <p:cTn id="18" dur="500"/>
                                        <p:tgtEl>
                                          <p:spTgt spid="552"/>
                                        </p:tgtEl>
                                        <p:attrNameLst>
                                          <p:attrName>ppt_w</p:attrName>
                                        </p:attrNameLst>
                                      </p:cBhvr>
                                      <p:tavLst>
                                        <p:tav tm="0">
                                          <p:val>
                                            <p:strVal val="#ppt_w"/>
                                          </p:val>
                                        </p:tav>
                                        <p:tav tm="100000">
                                          <p:val>
                                            <p:fltVal val="0"/>
                                          </p:val>
                                        </p:tav>
                                      </p:tavLst>
                                    </p:anim>
                                    <p:anim calcmode="lin" valueType="num">
                                      <p:cBhvr additive="repl">
                                        <p:cTn id="19" dur="500"/>
                                        <p:tgtEl>
                                          <p:spTgt spid="552"/>
                                        </p:tgtEl>
                                        <p:attrNameLst>
                                          <p:attrName>ppt_h</p:attrName>
                                        </p:attrNameLst>
                                      </p:cBhvr>
                                      <p:tavLst>
                                        <p:tav tm="0">
                                          <p:val>
                                            <p:strVal val="#ppt_h"/>
                                          </p:val>
                                        </p:tav>
                                        <p:tav tm="100000">
                                          <p:val>
                                            <p:strVal val="#ppt_h"/>
                                          </p:val>
                                        </p:tav>
                                      </p:tavLst>
                                    </p:anim>
                                    <p:set>
                                      <p:cBhvr>
                                        <p:cTn id="20" dur="1" fill="hold">
                                          <p:stCondLst>
                                            <p:cond delay="499"/>
                                          </p:stCondLst>
                                        </p:cTn>
                                        <p:tgtEl>
                                          <p:spTgt spid="552"/>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51"/>
                                        </p:tgtEl>
                                        <p:attrNameLst>
                                          <p:attrName>style.visibility</p:attrName>
                                        </p:attrNameLst>
                                      </p:cBhvr>
                                      <p:to>
                                        <p:strVal val="visible"/>
                                      </p:to>
                                    </p:set>
                                    <p:anim calcmode="lin" valueType="num">
                                      <p:cBhvr additive="repl">
                                        <p:cTn id="24" dur="500" fill="hold"/>
                                        <p:tgtEl>
                                          <p:spTgt spid="551"/>
                                        </p:tgtEl>
                                        <p:attrNameLst>
                                          <p:attrName>ppt_w</p:attrName>
                                        </p:attrNameLst>
                                      </p:cBhvr>
                                      <p:tavLst>
                                        <p:tav tm="0">
                                          <p:val>
                                            <p:fltVal val="0"/>
                                          </p:val>
                                        </p:tav>
                                        <p:tav tm="100000">
                                          <p:val>
                                            <p:strVal val="#ppt_w"/>
                                          </p:val>
                                        </p:tav>
                                      </p:tavLst>
                                    </p:anim>
                                    <p:anim calcmode="lin" valueType="num">
                                      <p:cBhvr additive="repl">
                                        <p:cTn id="25" dur="500" fill="hold"/>
                                        <p:tgtEl>
                                          <p:spTgt spid="5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26" restart="whenNotActive" fill="hold" nodeType="interactiveSeq">
                <p:stCondLst>
                  <p:cond evt="onClick" delay="0">
                    <p:tgtEl>
                      <p:spTgt spid="550"/>
                    </p:tgtEl>
                  </p:cond>
                </p:stCondLst>
                <p:childTnLst>
                  <p:par>
                    <p:cTn id="27" fill="hold">
                      <p:stCondLst>
                        <p:cond evt="onClick" delay="0">
                          <p:tgtEl>
                            <p:spTgt spid="550"/>
                          </p:tgtEl>
                        </p:cond>
                      </p:stCondLst>
                      <p:childTnLst>
                        <p:par>
                          <p:cTn id="28" fill="hold">
                            <p:stCondLst>
                              <p:cond delay="0"/>
                            </p:stCondLst>
                            <p:childTnLst>
                              <p:par>
                                <p:cTn id="29" presetID="17" presetClass="exit" presetSubtype="10" fill="hold" nodeType="clickEffect">
                                  <p:stCondLst>
                                    <p:cond delay="0"/>
                                  </p:stCondLst>
                                  <p:childTnLst>
                                    <p:anim calcmode="lin" valueType="num">
                                      <p:cBhvr additive="repl">
                                        <p:cTn id="30" dur="500"/>
                                        <p:tgtEl>
                                          <p:spTgt spid="550"/>
                                        </p:tgtEl>
                                        <p:attrNameLst>
                                          <p:attrName>ppt_w</p:attrName>
                                        </p:attrNameLst>
                                      </p:cBhvr>
                                      <p:tavLst>
                                        <p:tav tm="0">
                                          <p:val>
                                            <p:strVal val="#ppt_w"/>
                                          </p:val>
                                        </p:tav>
                                        <p:tav tm="100000">
                                          <p:val>
                                            <p:fltVal val="0"/>
                                          </p:val>
                                        </p:tav>
                                      </p:tavLst>
                                    </p:anim>
                                    <p:anim calcmode="lin" valueType="num">
                                      <p:cBhvr additive="repl">
                                        <p:cTn id="31" dur="500"/>
                                        <p:tgtEl>
                                          <p:spTgt spid="550"/>
                                        </p:tgtEl>
                                        <p:attrNameLst>
                                          <p:attrName>ppt_h</p:attrName>
                                        </p:attrNameLst>
                                      </p:cBhvr>
                                      <p:tavLst>
                                        <p:tav tm="0">
                                          <p:val>
                                            <p:strVal val="#ppt_h"/>
                                          </p:val>
                                        </p:tav>
                                        <p:tav tm="100000">
                                          <p:val>
                                            <p:strVal val="#ppt_h"/>
                                          </p:val>
                                        </p:tav>
                                      </p:tavLst>
                                    </p:anim>
                                    <p:set>
                                      <p:cBhvr>
                                        <p:cTn id="32" dur="1" fill="hold">
                                          <p:stCondLst>
                                            <p:cond delay="499"/>
                                          </p:stCondLst>
                                        </p:cTn>
                                        <p:tgtEl>
                                          <p:spTgt spid="550"/>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549"/>
                                        </p:tgtEl>
                                        <p:attrNameLst>
                                          <p:attrName>style.visibility</p:attrName>
                                        </p:attrNameLst>
                                      </p:cBhvr>
                                      <p:to>
                                        <p:strVal val="visible"/>
                                      </p:to>
                                    </p:set>
                                    <p:anim calcmode="lin" valueType="num">
                                      <p:cBhvr additive="repl">
                                        <p:cTn id="36" dur="500" fill="hold"/>
                                        <p:tgtEl>
                                          <p:spTgt spid="549"/>
                                        </p:tgtEl>
                                        <p:attrNameLst>
                                          <p:attrName>ppt_w</p:attrName>
                                        </p:attrNameLst>
                                      </p:cBhvr>
                                      <p:tavLst>
                                        <p:tav tm="0">
                                          <p:val>
                                            <p:fltVal val="0"/>
                                          </p:val>
                                        </p:tav>
                                        <p:tav tm="100000">
                                          <p:val>
                                            <p:strVal val="#ppt_w"/>
                                          </p:val>
                                        </p:tav>
                                      </p:tavLst>
                                    </p:anim>
                                    <p:anim calcmode="lin" valueType="num">
                                      <p:cBhvr additive="repl">
                                        <p:cTn id="37" dur="500" fill="hold"/>
                                        <p:tgtEl>
                                          <p:spTgt spid="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Paveikslėlis 19"/>
          <p:cNvPicPr/>
          <p:nvPr/>
        </p:nvPicPr>
        <p:blipFill>
          <a:blip r:embed="rId2"/>
          <a:stretch/>
        </p:blipFill>
        <p:spPr>
          <a:xfrm>
            <a:off x="0" y="0"/>
            <a:ext cx="12191760" cy="6857640"/>
          </a:xfrm>
          <a:prstGeom prst="rect">
            <a:avLst/>
          </a:prstGeom>
          <a:ln w="0">
            <a:noFill/>
          </a:ln>
        </p:spPr>
      </p:pic>
      <p:pic>
        <p:nvPicPr>
          <p:cNvPr id="554" name="Paveikslėlis 23"/>
          <p:cNvPicPr/>
          <p:nvPr/>
        </p:nvPicPr>
        <p:blipFill>
          <a:blip r:embed="rId3"/>
          <a:stretch/>
        </p:blipFill>
        <p:spPr>
          <a:xfrm>
            <a:off x="1290600" y="2635200"/>
            <a:ext cx="9610200" cy="804600"/>
          </a:xfrm>
          <a:prstGeom prst="rect">
            <a:avLst/>
          </a:prstGeom>
          <a:ln w="0">
            <a:noFill/>
          </a:ln>
        </p:spPr>
      </p:pic>
      <p:pic>
        <p:nvPicPr>
          <p:cNvPr id="555" name="Paveikslėlis 21"/>
          <p:cNvPicPr/>
          <p:nvPr/>
        </p:nvPicPr>
        <p:blipFill>
          <a:blip r:embed="rId4"/>
          <a:stretch/>
        </p:blipFill>
        <p:spPr>
          <a:xfrm>
            <a:off x="1290600" y="2635200"/>
            <a:ext cx="9610200" cy="804600"/>
          </a:xfrm>
          <a:prstGeom prst="rect">
            <a:avLst/>
          </a:prstGeom>
          <a:ln w="0">
            <a:noFill/>
          </a:ln>
        </p:spPr>
      </p:pic>
      <p:pic>
        <p:nvPicPr>
          <p:cNvPr id="556" name="Paveikslėlis 27"/>
          <p:cNvPicPr/>
          <p:nvPr/>
        </p:nvPicPr>
        <p:blipFill>
          <a:blip r:embed="rId5"/>
          <a:stretch/>
        </p:blipFill>
        <p:spPr>
          <a:xfrm>
            <a:off x="1290600" y="4718160"/>
            <a:ext cx="9610200" cy="804600"/>
          </a:xfrm>
          <a:prstGeom prst="rect">
            <a:avLst/>
          </a:prstGeom>
          <a:ln w="0">
            <a:noFill/>
          </a:ln>
        </p:spPr>
      </p:pic>
      <p:pic>
        <p:nvPicPr>
          <p:cNvPr id="557" name="Paveikslėlis 25"/>
          <p:cNvPicPr/>
          <p:nvPr/>
        </p:nvPicPr>
        <p:blipFill>
          <a:blip r:embed="rId6"/>
          <a:stretch/>
        </p:blipFill>
        <p:spPr>
          <a:xfrm>
            <a:off x="1290600" y="4718160"/>
            <a:ext cx="9610200" cy="804600"/>
          </a:xfrm>
          <a:prstGeom prst="rect">
            <a:avLst/>
          </a:prstGeom>
          <a:ln w="0">
            <a:noFill/>
          </a:ln>
        </p:spPr>
      </p:pic>
      <p:pic>
        <p:nvPicPr>
          <p:cNvPr id="558" name="Paveikslėlis 31"/>
          <p:cNvPicPr/>
          <p:nvPr/>
        </p:nvPicPr>
        <p:blipFill>
          <a:blip r:embed="rId7"/>
          <a:stretch/>
        </p:blipFill>
        <p:spPr>
          <a:xfrm>
            <a:off x="1290600" y="3587400"/>
            <a:ext cx="9610200" cy="1020240"/>
          </a:xfrm>
          <a:prstGeom prst="rect">
            <a:avLst/>
          </a:prstGeom>
          <a:ln w="0">
            <a:noFill/>
          </a:ln>
        </p:spPr>
      </p:pic>
      <p:pic>
        <p:nvPicPr>
          <p:cNvPr id="559" name="Paveikslėlis 29"/>
          <p:cNvPicPr/>
          <p:nvPr/>
        </p:nvPicPr>
        <p:blipFill>
          <a:blip r:embed="rId8"/>
          <a:stretch/>
        </p:blipFill>
        <p:spPr>
          <a:xfrm>
            <a:off x="1290600" y="3587400"/>
            <a:ext cx="9610200" cy="102024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555"/>
                    </p:tgtEl>
                  </p:cond>
                </p:stCondLst>
                <p:childTnLst>
                  <p:par>
                    <p:cTn id="3" fill="hold">
                      <p:stCondLst>
                        <p:cond evt="onClick" delay="0">
                          <p:tgtEl>
                            <p:spTgt spid="555"/>
                          </p:tgtEl>
                        </p:cond>
                      </p:stCondLst>
                      <p:childTnLst>
                        <p:par>
                          <p:cTn id="4" fill="hold">
                            <p:stCondLst>
                              <p:cond delay="0"/>
                            </p:stCondLst>
                            <p:childTnLst>
                              <p:par>
                                <p:cTn id="5" presetID="17" presetClass="exit" presetSubtype="10" fill="hold" nodeType="clickEffect">
                                  <p:stCondLst>
                                    <p:cond delay="0"/>
                                  </p:stCondLst>
                                  <p:childTnLst>
                                    <p:anim calcmode="lin" valueType="num">
                                      <p:cBhvr additive="repl">
                                        <p:cTn id="6" dur="500"/>
                                        <p:tgtEl>
                                          <p:spTgt spid="555"/>
                                        </p:tgtEl>
                                        <p:attrNameLst>
                                          <p:attrName>ppt_w</p:attrName>
                                        </p:attrNameLst>
                                      </p:cBhvr>
                                      <p:tavLst>
                                        <p:tav tm="0">
                                          <p:val>
                                            <p:strVal val="#ppt_w"/>
                                          </p:val>
                                        </p:tav>
                                        <p:tav tm="100000">
                                          <p:val>
                                            <p:fltVal val="0"/>
                                          </p:val>
                                        </p:tav>
                                      </p:tavLst>
                                    </p:anim>
                                    <p:anim calcmode="lin" valueType="num">
                                      <p:cBhvr additive="repl">
                                        <p:cTn id="7" dur="500"/>
                                        <p:tgtEl>
                                          <p:spTgt spid="555"/>
                                        </p:tgtEl>
                                        <p:attrNameLst>
                                          <p:attrName>ppt_h</p:attrName>
                                        </p:attrNameLst>
                                      </p:cBhvr>
                                      <p:tavLst>
                                        <p:tav tm="0">
                                          <p:val>
                                            <p:strVal val="#ppt_h"/>
                                          </p:val>
                                        </p:tav>
                                        <p:tav tm="100000">
                                          <p:val>
                                            <p:strVal val="#ppt_h"/>
                                          </p:val>
                                        </p:tav>
                                      </p:tavLst>
                                    </p:anim>
                                    <p:set>
                                      <p:cBhvr>
                                        <p:cTn id="8" dur="1" fill="hold">
                                          <p:stCondLst>
                                            <p:cond delay="499"/>
                                          </p:stCondLst>
                                        </p:cTn>
                                        <p:tgtEl>
                                          <p:spTgt spid="55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54"/>
                                        </p:tgtEl>
                                        <p:attrNameLst>
                                          <p:attrName>style.visibility</p:attrName>
                                        </p:attrNameLst>
                                      </p:cBhvr>
                                      <p:to>
                                        <p:strVal val="visible"/>
                                      </p:to>
                                    </p:set>
                                    <p:anim calcmode="lin" valueType="num">
                                      <p:cBhvr additive="repl">
                                        <p:cTn id="12" dur="500" fill="hold"/>
                                        <p:tgtEl>
                                          <p:spTgt spid="554"/>
                                        </p:tgtEl>
                                        <p:attrNameLst>
                                          <p:attrName>ppt_w</p:attrName>
                                        </p:attrNameLst>
                                      </p:cBhvr>
                                      <p:tavLst>
                                        <p:tav tm="0">
                                          <p:val>
                                            <p:fltVal val="0"/>
                                          </p:val>
                                        </p:tav>
                                        <p:tav tm="100000">
                                          <p:val>
                                            <p:strVal val="#ppt_w"/>
                                          </p:val>
                                        </p:tav>
                                      </p:tavLst>
                                    </p:anim>
                                    <p:anim calcmode="lin" valueType="num">
                                      <p:cBhvr additive="repl">
                                        <p:cTn id="13" dur="500" fill="hold"/>
                                        <p:tgtEl>
                                          <p:spTgt spid="5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14" restart="whenNotActive" fill="hold" nodeType="interactiveSeq">
                <p:stCondLst>
                  <p:cond evt="onClick" delay="0">
                    <p:tgtEl>
                      <p:spTgt spid="559"/>
                    </p:tgtEl>
                  </p:cond>
                </p:stCondLst>
                <p:childTnLst>
                  <p:par>
                    <p:cTn id="15" fill="hold">
                      <p:stCondLst>
                        <p:cond evt="onClick" delay="0">
                          <p:tgtEl>
                            <p:spTgt spid="559"/>
                          </p:tgtEl>
                        </p:cond>
                      </p:stCondLst>
                      <p:childTnLst>
                        <p:par>
                          <p:cTn id="16" fill="hold">
                            <p:stCondLst>
                              <p:cond delay="0"/>
                            </p:stCondLst>
                            <p:childTnLst>
                              <p:par>
                                <p:cTn id="17" presetID="17" presetClass="exit" presetSubtype="10" fill="hold" nodeType="clickEffect">
                                  <p:stCondLst>
                                    <p:cond delay="0"/>
                                  </p:stCondLst>
                                  <p:childTnLst>
                                    <p:anim calcmode="lin" valueType="num">
                                      <p:cBhvr additive="repl">
                                        <p:cTn id="18" dur="500"/>
                                        <p:tgtEl>
                                          <p:spTgt spid="559"/>
                                        </p:tgtEl>
                                        <p:attrNameLst>
                                          <p:attrName>ppt_w</p:attrName>
                                        </p:attrNameLst>
                                      </p:cBhvr>
                                      <p:tavLst>
                                        <p:tav tm="0">
                                          <p:val>
                                            <p:strVal val="#ppt_w"/>
                                          </p:val>
                                        </p:tav>
                                        <p:tav tm="100000">
                                          <p:val>
                                            <p:fltVal val="0"/>
                                          </p:val>
                                        </p:tav>
                                      </p:tavLst>
                                    </p:anim>
                                    <p:anim calcmode="lin" valueType="num">
                                      <p:cBhvr additive="repl">
                                        <p:cTn id="19" dur="500"/>
                                        <p:tgtEl>
                                          <p:spTgt spid="559"/>
                                        </p:tgtEl>
                                        <p:attrNameLst>
                                          <p:attrName>ppt_h</p:attrName>
                                        </p:attrNameLst>
                                      </p:cBhvr>
                                      <p:tavLst>
                                        <p:tav tm="0">
                                          <p:val>
                                            <p:strVal val="#ppt_h"/>
                                          </p:val>
                                        </p:tav>
                                        <p:tav tm="100000">
                                          <p:val>
                                            <p:strVal val="#ppt_h"/>
                                          </p:val>
                                        </p:tav>
                                      </p:tavLst>
                                    </p:anim>
                                    <p:set>
                                      <p:cBhvr>
                                        <p:cTn id="20" dur="1" fill="hold">
                                          <p:stCondLst>
                                            <p:cond delay="499"/>
                                          </p:stCondLst>
                                        </p:cTn>
                                        <p:tgtEl>
                                          <p:spTgt spid="55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58"/>
                                        </p:tgtEl>
                                        <p:attrNameLst>
                                          <p:attrName>style.visibility</p:attrName>
                                        </p:attrNameLst>
                                      </p:cBhvr>
                                      <p:to>
                                        <p:strVal val="visible"/>
                                      </p:to>
                                    </p:set>
                                    <p:anim calcmode="lin" valueType="num">
                                      <p:cBhvr additive="repl">
                                        <p:cTn id="24" dur="500" fill="hold"/>
                                        <p:tgtEl>
                                          <p:spTgt spid="558"/>
                                        </p:tgtEl>
                                        <p:attrNameLst>
                                          <p:attrName>ppt_w</p:attrName>
                                        </p:attrNameLst>
                                      </p:cBhvr>
                                      <p:tavLst>
                                        <p:tav tm="0">
                                          <p:val>
                                            <p:fltVal val="0"/>
                                          </p:val>
                                        </p:tav>
                                        <p:tav tm="100000">
                                          <p:val>
                                            <p:strVal val="#ppt_w"/>
                                          </p:val>
                                        </p:tav>
                                      </p:tavLst>
                                    </p:anim>
                                    <p:anim calcmode="lin" valueType="num">
                                      <p:cBhvr additive="repl">
                                        <p:cTn id="25" dur="500" fill="hold"/>
                                        <p:tgtEl>
                                          <p:spTgt spid="5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26" restart="whenNotActive" fill="hold" nodeType="interactiveSeq">
                <p:stCondLst>
                  <p:cond evt="onClick" delay="0">
                    <p:tgtEl>
                      <p:spTgt spid="557"/>
                    </p:tgtEl>
                  </p:cond>
                </p:stCondLst>
                <p:childTnLst>
                  <p:par>
                    <p:cTn id="27" fill="hold">
                      <p:stCondLst>
                        <p:cond evt="onClick" delay="0">
                          <p:tgtEl>
                            <p:spTgt spid="557"/>
                          </p:tgtEl>
                        </p:cond>
                      </p:stCondLst>
                      <p:childTnLst>
                        <p:par>
                          <p:cTn id="28" fill="hold">
                            <p:stCondLst>
                              <p:cond delay="0"/>
                            </p:stCondLst>
                            <p:childTnLst>
                              <p:par>
                                <p:cTn id="29" presetID="17" presetClass="exit" presetSubtype="10" fill="hold" nodeType="clickEffect">
                                  <p:stCondLst>
                                    <p:cond delay="0"/>
                                  </p:stCondLst>
                                  <p:childTnLst>
                                    <p:anim calcmode="lin" valueType="num">
                                      <p:cBhvr additive="repl">
                                        <p:cTn id="30" dur="500"/>
                                        <p:tgtEl>
                                          <p:spTgt spid="557"/>
                                        </p:tgtEl>
                                        <p:attrNameLst>
                                          <p:attrName>ppt_w</p:attrName>
                                        </p:attrNameLst>
                                      </p:cBhvr>
                                      <p:tavLst>
                                        <p:tav tm="0">
                                          <p:val>
                                            <p:strVal val="#ppt_w"/>
                                          </p:val>
                                        </p:tav>
                                        <p:tav tm="100000">
                                          <p:val>
                                            <p:fltVal val="0"/>
                                          </p:val>
                                        </p:tav>
                                      </p:tavLst>
                                    </p:anim>
                                    <p:anim calcmode="lin" valueType="num">
                                      <p:cBhvr additive="repl">
                                        <p:cTn id="31" dur="500"/>
                                        <p:tgtEl>
                                          <p:spTgt spid="557"/>
                                        </p:tgtEl>
                                        <p:attrNameLst>
                                          <p:attrName>ppt_h</p:attrName>
                                        </p:attrNameLst>
                                      </p:cBhvr>
                                      <p:tavLst>
                                        <p:tav tm="0">
                                          <p:val>
                                            <p:strVal val="#ppt_h"/>
                                          </p:val>
                                        </p:tav>
                                        <p:tav tm="100000">
                                          <p:val>
                                            <p:strVal val="#ppt_h"/>
                                          </p:val>
                                        </p:tav>
                                      </p:tavLst>
                                    </p:anim>
                                    <p:set>
                                      <p:cBhvr>
                                        <p:cTn id="32" dur="1" fill="hold">
                                          <p:stCondLst>
                                            <p:cond delay="499"/>
                                          </p:stCondLst>
                                        </p:cTn>
                                        <p:tgtEl>
                                          <p:spTgt spid="557"/>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556"/>
                                        </p:tgtEl>
                                        <p:attrNameLst>
                                          <p:attrName>style.visibility</p:attrName>
                                        </p:attrNameLst>
                                      </p:cBhvr>
                                      <p:to>
                                        <p:strVal val="visible"/>
                                      </p:to>
                                    </p:set>
                                    <p:anim calcmode="lin" valueType="num">
                                      <p:cBhvr additive="repl">
                                        <p:cTn id="36" dur="500" fill="hold"/>
                                        <p:tgtEl>
                                          <p:spTgt spid="556"/>
                                        </p:tgtEl>
                                        <p:attrNameLst>
                                          <p:attrName>ppt_w</p:attrName>
                                        </p:attrNameLst>
                                      </p:cBhvr>
                                      <p:tavLst>
                                        <p:tav tm="0">
                                          <p:val>
                                            <p:fltVal val="0"/>
                                          </p:val>
                                        </p:tav>
                                        <p:tav tm="100000">
                                          <p:val>
                                            <p:strVal val="#ppt_w"/>
                                          </p:val>
                                        </p:tav>
                                      </p:tavLst>
                                    </p:anim>
                                    <p:anim calcmode="lin" valueType="num">
                                      <p:cBhvr additive="repl">
                                        <p:cTn id="37" dur="500" fill="hold"/>
                                        <p:tgtEl>
                                          <p:spTgt spid="5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 name="PlaceHolder 1"/>
          <p:cNvSpPr>
            <a:spLocks noGrp="1"/>
          </p:cNvSpPr>
          <p:nvPr>
            <p:ph type="title"/>
          </p:nvPr>
        </p:nvSpPr>
        <p:spPr>
          <a:xfrm>
            <a:off x="1791000" y="741240"/>
            <a:ext cx="9531360" cy="1615680"/>
          </a:xfrm>
          <a:prstGeom prst="rect">
            <a:avLst/>
          </a:prstGeom>
          <a:noFill/>
          <a:ln w="0">
            <a:noFill/>
          </a:ln>
        </p:spPr>
        <p:txBody>
          <a:bodyPr anchor="b">
            <a:normAutofit/>
          </a:bodyPr>
          <a:lstStyle/>
          <a:p>
            <a:pPr>
              <a:lnSpc>
                <a:spcPct val="90000"/>
              </a:lnSpc>
              <a:buNone/>
            </a:pPr>
            <a:r>
              <a:rPr lang="pl-PL" sz="3200" b="1" strike="noStrike" spc="-1">
                <a:solidFill>
                  <a:srgbClr val="000000"/>
                </a:solidFill>
                <a:latin typeface="Switzer"/>
              </a:rPr>
              <a:t>Źródła promieniowania </a:t>
            </a:r>
            <a:r>
              <a:rPr lang="pl-PL" sz="3000" b="1" strike="noStrike" spc="-1">
                <a:solidFill>
                  <a:srgbClr val="000000"/>
                </a:solidFill>
                <a:latin typeface="Switzer"/>
              </a:rPr>
              <a:t>jonizującego</a:t>
            </a:r>
            <a:r>
              <a:rPr lang="pl-PL" sz="3200" b="1" strike="noStrike" spc="-1">
                <a:solidFill>
                  <a:srgbClr val="000000"/>
                </a:solidFill>
                <a:latin typeface="Switzer"/>
              </a:rPr>
              <a:t> i ich zastosowania w praktyce </a:t>
            </a:r>
            <a:endParaRPr lang="lt-LT" sz="3200" b="0" strike="noStrike" spc="-1">
              <a:solidFill>
                <a:srgbClr val="000000"/>
              </a:solidFill>
              <a:latin typeface="Switzer"/>
            </a:endParaRPr>
          </a:p>
        </p:txBody>
      </p:sp>
      <p:sp>
        <p:nvSpPr>
          <p:cNvPr id="133" name="PlaceHolder 2"/>
          <p:cNvSpPr>
            <a:spLocks noGrp="1"/>
          </p:cNvSpPr>
          <p:nvPr>
            <p:ph/>
          </p:nvPr>
        </p:nvSpPr>
        <p:spPr>
          <a:xfrm>
            <a:off x="1791000" y="2561760"/>
            <a:ext cx="7805160" cy="3447720"/>
          </a:xfrm>
          <a:prstGeom prst="rect">
            <a:avLst/>
          </a:prstGeom>
          <a:noFill/>
          <a:ln w="0">
            <a:noFill/>
          </a:ln>
        </p:spPr>
        <p:txBody>
          <a:bodyPr anchor="t">
            <a:normAutofit/>
          </a:bodyPr>
          <a:lstStyle/>
          <a:p>
            <a:pPr>
              <a:lnSpc>
                <a:spcPct val="90000"/>
              </a:lnSpc>
              <a:spcBef>
                <a:spcPts val="1001"/>
              </a:spcBef>
              <a:buNone/>
              <a:tabLst>
                <a:tab pos="0" algn="l"/>
              </a:tabLst>
            </a:pPr>
            <a:r>
              <a:rPr lang="pl-PL" sz="2000" b="0" strike="noStrike" spc="-1">
                <a:solidFill>
                  <a:srgbClr val="000000"/>
                </a:solidFill>
                <a:latin typeface="Switzer"/>
              </a:rPr>
              <a:t>Obecnie promieniowanie jonizujące jest szeroko stosowane w medycynie:</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a:solidFill>
                  <a:srgbClr val="000000"/>
                </a:solidFill>
                <a:latin typeface="Switzer"/>
              </a:rPr>
              <a:t>wykonywanie zdjęć rentgenowskich;</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pl-PL" sz="2000" b="0" strike="noStrike" spc="-1">
                <a:solidFill>
                  <a:srgbClr val="000000"/>
                </a:solidFill>
                <a:latin typeface="Switzer"/>
              </a:rPr>
              <a:t>w leczeniu raka;</a:t>
            </a:r>
            <a:endParaRPr lang="lt-LT" sz="2000" b="0" strike="noStrike" spc="-1">
              <a:solidFill>
                <a:srgbClr val="000000"/>
              </a:solidFill>
              <a:latin typeface="Switzer"/>
            </a:endParaRPr>
          </a:p>
          <a:p>
            <a:pPr marL="228600" indent="-228600">
              <a:lnSpc>
                <a:spcPct val="90000"/>
              </a:lnSpc>
              <a:spcBef>
                <a:spcPts val="1001"/>
              </a:spcBef>
              <a:buClr>
                <a:srgbClr val="000000"/>
              </a:buClr>
              <a:buFont typeface="Arial"/>
              <a:buChar char="•"/>
              <a:tabLst>
                <a:tab pos="0" algn="l"/>
              </a:tabLst>
            </a:pPr>
            <a:r>
              <a:rPr lang="lt-LT" sz="2000" b="0" strike="noStrike" spc="-1">
                <a:solidFill>
                  <a:srgbClr val="000000"/>
                </a:solidFill>
                <a:latin typeface="Switzer"/>
              </a:rPr>
              <a:t>d</a:t>
            </a:r>
            <a:r>
              <a:rPr lang="pl-PL" sz="2000" b="0" strike="noStrike" spc="-1">
                <a:solidFill>
                  <a:srgbClr val="000000"/>
                </a:solidFill>
                <a:latin typeface="Switzer"/>
              </a:rPr>
              <a:t>o sterylizacji produktów stomatologicznych i urządzeń medycznych.</a:t>
            </a:r>
            <a:endParaRPr lang="lt-LT" sz="2000" b="0" strike="noStrike" spc="-1">
              <a:solidFill>
                <a:srgbClr val="000000"/>
              </a:solidFill>
              <a:latin typeface="Switzer"/>
            </a:endParaRPr>
          </a:p>
        </p:txBody>
      </p:sp>
      <p:grpSp>
        <p:nvGrpSpPr>
          <p:cNvPr id="134" name="Group 16"/>
          <p:cNvGrpSpPr/>
          <p:nvPr/>
        </p:nvGrpSpPr>
        <p:grpSpPr>
          <a:xfrm>
            <a:off x="-5040" y="6738120"/>
            <a:ext cx="12206880" cy="123120"/>
            <a:chOff x="-5040" y="6738120"/>
            <a:chExt cx="12206880" cy="123120"/>
          </a:xfrm>
        </p:grpSpPr>
        <p:sp>
          <p:nvSpPr>
            <p:cNvPr id="135" name="Rectangle 17"/>
            <p:cNvSpPr/>
            <p:nvPr/>
          </p:nvSpPr>
          <p:spPr>
            <a:xfrm rot="5400000" flipH="1">
              <a:off x="6036840" y="695880"/>
              <a:ext cx="123120" cy="12206880"/>
            </a:xfrm>
            <a:prstGeom prst="rect">
              <a:avLst/>
            </a:prstGeom>
            <a:gradFill rotWithShape="0">
              <a:gsLst>
                <a:gs pos="0">
                  <a:srgbClr val="5B9BD5"/>
                </a:gs>
                <a:gs pos="100000">
                  <a:srgbClr val="ED7D31"/>
                </a:gs>
              </a:gsLst>
              <a:lin ang="144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sp>
          <p:nvSpPr>
            <p:cNvPr id="136" name="Rectangle 18"/>
            <p:cNvSpPr/>
            <p:nvPr/>
          </p:nvSpPr>
          <p:spPr>
            <a:xfrm rot="16200000">
              <a:off x="9176400" y="3835800"/>
              <a:ext cx="123120" cy="5927760"/>
            </a:xfrm>
            <a:prstGeom prst="rect">
              <a:avLst/>
            </a:prstGeom>
            <a:gradFill rotWithShape="0">
              <a:gsLst>
                <a:gs pos="19000">
                  <a:srgbClr val="5B9BD5">
                    <a:alpha val="0"/>
                  </a:srgbClr>
                </a:gs>
                <a:gs pos="100000">
                  <a:srgbClr val="9DC3E6"/>
                </a:gs>
              </a:gsLst>
              <a:lin ang="16800000"/>
            </a:gradFill>
            <a:ln>
              <a:noFill/>
            </a:ln>
          </p:spPr>
          <p:style>
            <a:lnRef idx="2">
              <a:schemeClr val="accent1">
                <a:shade val="50000"/>
              </a:schemeClr>
            </a:lnRef>
            <a:fillRef idx="1">
              <a:schemeClr val="accent1"/>
            </a:fillRef>
            <a:effectRef idx="0">
              <a:schemeClr val="accent1"/>
            </a:effectRef>
            <a:fontRef idx="minor"/>
          </p:style>
          <p:txBody>
            <a:bodyPr/>
            <a:lstStyle/>
            <a:p>
              <a:endParaRPr lang="lt-LT"/>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Paveikslėlis 2"/>
          <p:cNvPicPr/>
          <p:nvPr/>
        </p:nvPicPr>
        <p:blipFill>
          <a:blip r:embed="rId2"/>
          <a:stretch/>
        </p:blipFill>
        <p:spPr>
          <a:xfrm>
            <a:off x="0" y="0"/>
            <a:ext cx="12191760" cy="6857640"/>
          </a:xfrm>
          <a:prstGeom prst="rect">
            <a:avLst/>
          </a:prstGeom>
          <a:ln w="0">
            <a:noFill/>
          </a:ln>
        </p:spPr>
      </p:pic>
      <p:pic>
        <p:nvPicPr>
          <p:cNvPr id="561" name="Paveikslėlis 4"/>
          <p:cNvPicPr/>
          <p:nvPr/>
        </p:nvPicPr>
        <p:blipFill>
          <a:blip r:embed="rId3"/>
          <a:stretch/>
        </p:blipFill>
        <p:spPr>
          <a:xfrm>
            <a:off x="1304640" y="2252520"/>
            <a:ext cx="9592200" cy="803160"/>
          </a:xfrm>
          <a:prstGeom prst="rect">
            <a:avLst/>
          </a:prstGeom>
          <a:ln w="0">
            <a:noFill/>
          </a:ln>
        </p:spPr>
      </p:pic>
      <p:pic>
        <p:nvPicPr>
          <p:cNvPr id="562" name="Paveikslėlis 8"/>
          <p:cNvPicPr/>
          <p:nvPr/>
        </p:nvPicPr>
        <p:blipFill>
          <a:blip r:embed="rId4"/>
          <a:stretch/>
        </p:blipFill>
        <p:spPr>
          <a:xfrm>
            <a:off x="1312560" y="3204000"/>
            <a:ext cx="9579240" cy="991800"/>
          </a:xfrm>
          <a:prstGeom prst="rect">
            <a:avLst/>
          </a:prstGeom>
          <a:ln w="0">
            <a:noFill/>
          </a:ln>
        </p:spPr>
      </p:pic>
      <p:pic>
        <p:nvPicPr>
          <p:cNvPr id="563" name="Paveikslėlis 6"/>
          <p:cNvPicPr/>
          <p:nvPr/>
        </p:nvPicPr>
        <p:blipFill>
          <a:blip r:embed="rId5"/>
          <a:stretch/>
        </p:blipFill>
        <p:spPr>
          <a:xfrm>
            <a:off x="1312560" y="3192480"/>
            <a:ext cx="9579240" cy="991800"/>
          </a:xfrm>
          <a:prstGeom prst="rect">
            <a:avLst/>
          </a:prstGeom>
          <a:ln w="0">
            <a:noFill/>
          </a:ln>
        </p:spPr>
      </p:pic>
      <p:pic>
        <p:nvPicPr>
          <p:cNvPr id="564" name="Paveikslėlis 12"/>
          <p:cNvPicPr/>
          <p:nvPr/>
        </p:nvPicPr>
        <p:blipFill>
          <a:blip r:embed="rId6"/>
          <a:stretch/>
        </p:blipFill>
        <p:spPr>
          <a:xfrm>
            <a:off x="1334520" y="4332600"/>
            <a:ext cx="9557280" cy="800280"/>
          </a:xfrm>
          <a:prstGeom prst="rect">
            <a:avLst/>
          </a:prstGeom>
          <a:ln w="0">
            <a:noFill/>
          </a:ln>
        </p:spPr>
      </p:pic>
      <p:pic>
        <p:nvPicPr>
          <p:cNvPr id="565" name="Paveikslėlis 10"/>
          <p:cNvPicPr/>
          <p:nvPr/>
        </p:nvPicPr>
        <p:blipFill>
          <a:blip r:embed="rId7"/>
          <a:stretch/>
        </p:blipFill>
        <p:spPr>
          <a:xfrm>
            <a:off x="1328400" y="4321080"/>
            <a:ext cx="9592200" cy="803160"/>
          </a:xfrm>
          <a:prstGeom prst="rect">
            <a:avLst/>
          </a:prstGeom>
          <a:ln w="0">
            <a:noFill/>
          </a:ln>
        </p:spPr>
      </p:pic>
      <p:pic>
        <p:nvPicPr>
          <p:cNvPr id="566" name="Paveikslėlis 14"/>
          <p:cNvPicPr/>
          <p:nvPr/>
        </p:nvPicPr>
        <p:blipFill>
          <a:blip r:embed="rId8"/>
          <a:stretch/>
        </p:blipFill>
        <p:spPr>
          <a:xfrm>
            <a:off x="1304640" y="2239920"/>
            <a:ext cx="9592200" cy="80316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566"/>
                    </p:tgtEl>
                  </p:cond>
                </p:stCondLst>
                <p:childTnLst>
                  <p:par>
                    <p:cTn id="3" fill="hold">
                      <p:stCondLst>
                        <p:cond evt="onClick" delay="0">
                          <p:tgtEl>
                            <p:spTgt spid="566"/>
                          </p:tgtEl>
                        </p:cond>
                      </p:stCondLst>
                      <p:childTnLst>
                        <p:par>
                          <p:cTn id="4" fill="hold">
                            <p:stCondLst>
                              <p:cond delay="0"/>
                            </p:stCondLst>
                            <p:childTnLst>
                              <p:par>
                                <p:cTn id="5" presetID="17" presetClass="exit" presetSubtype="10" fill="hold" nodeType="clickEffect">
                                  <p:stCondLst>
                                    <p:cond delay="0"/>
                                  </p:stCondLst>
                                  <p:childTnLst>
                                    <p:anim calcmode="lin" valueType="num">
                                      <p:cBhvr additive="repl">
                                        <p:cTn id="6" dur="500"/>
                                        <p:tgtEl>
                                          <p:spTgt spid="566"/>
                                        </p:tgtEl>
                                        <p:attrNameLst>
                                          <p:attrName>ppt_w</p:attrName>
                                        </p:attrNameLst>
                                      </p:cBhvr>
                                      <p:tavLst>
                                        <p:tav tm="0">
                                          <p:val>
                                            <p:strVal val="#ppt_w"/>
                                          </p:val>
                                        </p:tav>
                                        <p:tav tm="100000">
                                          <p:val>
                                            <p:fltVal val="0"/>
                                          </p:val>
                                        </p:tav>
                                      </p:tavLst>
                                    </p:anim>
                                    <p:anim calcmode="lin" valueType="num">
                                      <p:cBhvr additive="repl">
                                        <p:cTn id="7" dur="500"/>
                                        <p:tgtEl>
                                          <p:spTgt spid="566"/>
                                        </p:tgtEl>
                                        <p:attrNameLst>
                                          <p:attrName>ppt_h</p:attrName>
                                        </p:attrNameLst>
                                      </p:cBhvr>
                                      <p:tavLst>
                                        <p:tav tm="0">
                                          <p:val>
                                            <p:strVal val="#ppt_h"/>
                                          </p:val>
                                        </p:tav>
                                        <p:tav tm="100000">
                                          <p:val>
                                            <p:strVal val="#ppt_h"/>
                                          </p:val>
                                        </p:tav>
                                      </p:tavLst>
                                    </p:anim>
                                    <p:set>
                                      <p:cBhvr>
                                        <p:cTn id="8" dur="1" fill="hold">
                                          <p:stCondLst>
                                            <p:cond delay="499"/>
                                          </p:stCondLst>
                                        </p:cTn>
                                        <p:tgtEl>
                                          <p:spTgt spid="566"/>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61"/>
                                        </p:tgtEl>
                                        <p:attrNameLst>
                                          <p:attrName>style.visibility</p:attrName>
                                        </p:attrNameLst>
                                      </p:cBhvr>
                                      <p:to>
                                        <p:strVal val="visible"/>
                                      </p:to>
                                    </p:set>
                                    <p:anim calcmode="lin" valueType="num">
                                      <p:cBhvr additive="repl">
                                        <p:cTn id="12" dur="500" fill="hold"/>
                                        <p:tgtEl>
                                          <p:spTgt spid="561"/>
                                        </p:tgtEl>
                                        <p:attrNameLst>
                                          <p:attrName>ppt_w</p:attrName>
                                        </p:attrNameLst>
                                      </p:cBhvr>
                                      <p:tavLst>
                                        <p:tav tm="0">
                                          <p:val>
                                            <p:fltVal val="0"/>
                                          </p:val>
                                        </p:tav>
                                        <p:tav tm="100000">
                                          <p:val>
                                            <p:strVal val="#ppt_w"/>
                                          </p:val>
                                        </p:tav>
                                      </p:tavLst>
                                    </p:anim>
                                    <p:anim calcmode="lin" valueType="num">
                                      <p:cBhvr additive="repl">
                                        <p:cTn id="13" dur="500" fill="hold"/>
                                        <p:tgtEl>
                                          <p:spTgt spid="5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14" restart="whenNotActive" fill="hold" nodeType="interactiveSeq">
                <p:stCondLst>
                  <p:cond evt="onClick" delay="0">
                    <p:tgtEl>
                      <p:spTgt spid="563"/>
                    </p:tgtEl>
                  </p:cond>
                </p:stCondLst>
                <p:childTnLst>
                  <p:par>
                    <p:cTn id="15" fill="hold">
                      <p:stCondLst>
                        <p:cond evt="onClick" delay="0">
                          <p:tgtEl>
                            <p:spTgt spid="563"/>
                          </p:tgtEl>
                        </p:cond>
                      </p:stCondLst>
                      <p:childTnLst>
                        <p:par>
                          <p:cTn id="16" fill="hold">
                            <p:stCondLst>
                              <p:cond delay="0"/>
                            </p:stCondLst>
                            <p:childTnLst>
                              <p:par>
                                <p:cTn id="17" presetID="17" presetClass="exit" presetSubtype="10" fill="hold" nodeType="clickEffect">
                                  <p:stCondLst>
                                    <p:cond delay="0"/>
                                  </p:stCondLst>
                                  <p:childTnLst>
                                    <p:anim calcmode="lin" valueType="num">
                                      <p:cBhvr additive="repl">
                                        <p:cTn id="18" dur="500"/>
                                        <p:tgtEl>
                                          <p:spTgt spid="563"/>
                                        </p:tgtEl>
                                        <p:attrNameLst>
                                          <p:attrName>ppt_w</p:attrName>
                                        </p:attrNameLst>
                                      </p:cBhvr>
                                      <p:tavLst>
                                        <p:tav tm="0">
                                          <p:val>
                                            <p:strVal val="#ppt_w"/>
                                          </p:val>
                                        </p:tav>
                                        <p:tav tm="100000">
                                          <p:val>
                                            <p:fltVal val="0"/>
                                          </p:val>
                                        </p:tav>
                                      </p:tavLst>
                                    </p:anim>
                                    <p:anim calcmode="lin" valueType="num">
                                      <p:cBhvr additive="repl">
                                        <p:cTn id="19" dur="500"/>
                                        <p:tgtEl>
                                          <p:spTgt spid="563"/>
                                        </p:tgtEl>
                                        <p:attrNameLst>
                                          <p:attrName>ppt_h</p:attrName>
                                        </p:attrNameLst>
                                      </p:cBhvr>
                                      <p:tavLst>
                                        <p:tav tm="0">
                                          <p:val>
                                            <p:strVal val="#ppt_h"/>
                                          </p:val>
                                        </p:tav>
                                        <p:tav tm="100000">
                                          <p:val>
                                            <p:strVal val="#ppt_h"/>
                                          </p:val>
                                        </p:tav>
                                      </p:tavLst>
                                    </p:anim>
                                    <p:set>
                                      <p:cBhvr>
                                        <p:cTn id="20" dur="1" fill="hold">
                                          <p:stCondLst>
                                            <p:cond delay="499"/>
                                          </p:stCondLst>
                                        </p:cTn>
                                        <p:tgtEl>
                                          <p:spTgt spid="563"/>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62"/>
                                        </p:tgtEl>
                                        <p:attrNameLst>
                                          <p:attrName>style.visibility</p:attrName>
                                        </p:attrNameLst>
                                      </p:cBhvr>
                                      <p:to>
                                        <p:strVal val="visible"/>
                                      </p:to>
                                    </p:set>
                                    <p:anim calcmode="lin" valueType="num">
                                      <p:cBhvr additive="repl">
                                        <p:cTn id="24" dur="500" fill="hold"/>
                                        <p:tgtEl>
                                          <p:spTgt spid="562"/>
                                        </p:tgtEl>
                                        <p:attrNameLst>
                                          <p:attrName>ppt_w</p:attrName>
                                        </p:attrNameLst>
                                      </p:cBhvr>
                                      <p:tavLst>
                                        <p:tav tm="0">
                                          <p:val>
                                            <p:fltVal val="0"/>
                                          </p:val>
                                        </p:tav>
                                        <p:tav tm="100000">
                                          <p:val>
                                            <p:strVal val="#ppt_w"/>
                                          </p:val>
                                        </p:tav>
                                      </p:tavLst>
                                    </p:anim>
                                    <p:anim calcmode="lin" valueType="num">
                                      <p:cBhvr additive="repl">
                                        <p:cTn id="25" dur="500" fill="hold"/>
                                        <p:tgtEl>
                                          <p:spTgt spid="5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26" restart="whenNotActive" fill="hold" nodeType="interactiveSeq">
                <p:stCondLst>
                  <p:cond evt="onClick" delay="0">
                    <p:tgtEl>
                      <p:spTgt spid="565"/>
                    </p:tgtEl>
                  </p:cond>
                </p:stCondLst>
                <p:childTnLst>
                  <p:par>
                    <p:cTn id="27" fill="hold">
                      <p:stCondLst>
                        <p:cond evt="onClick" delay="0">
                          <p:tgtEl>
                            <p:spTgt spid="565"/>
                          </p:tgtEl>
                        </p:cond>
                      </p:stCondLst>
                      <p:childTnLst>
                        <p:par>
                          <p:cTn id="28" fill="hold">
                            <p:stCondLst>
                              <p:cond delay="0"/>
                            </p:stCondLst>
                            <p:childTnLst>
                              <p:par>
                                <p:cTn id="29" presetID="17" presetClass="exit" presetSubtype="10" fill="hold" nodeType="clickEffect">
                                  <p:stCondLst>
                                    <p:cond delay="0"/>
                                  </p:stCondLst>
                                  <p:childTnLst>
                                    <p:anim calcmode="lin" valueType="num">
                                      <p:cBhvr additive="repl">
                                        <p:cTn id="30" dur="500"/>
                                        <p:tgtEl>
                                          <p:spTgt spid="565"/>
                                        </p:tgtEl>
                                        <p:attrNameLst>
                                          <p:attrName>ppt_w</p:attrName>
                                        </p:attrNameLst>
                                      </p:cBhvr>
                                      <p:tavLst>
                                        <p:tav tm="0">
                                          <p:val>
                                            <p:strVal val="#ppt_w"/>
                                          </p:val>
                                        </p:tav>
                                        <p:tav tm="100000">
                                          <p:val>
                                            <p:fltVal val="0"/>
                                          </p:val>
                                        </p:tav>
                                      </p:tavLst>
                                    </p:anim>
                                    <p:anim calcmode="lin" valueType="num">
                                      <p:cBhvr additive="repl">
                                        <p:cTn id="31" dur="500"/>
                                        <p:tgtEl>
                                          <p:spTgt spid="565"/>
                                        </p:tgtEl>
                                        <p:attrNameLst>
                                          <p:attrName>ppt_h</p:attrName>
                                        </p:attrNameLst>
                                      </p:cBhvr>
                                      <p:tavLst>
                                        <p:tav tm="0">
                                          <p:val>
                                            <p:strVal val="#ppt_h"/>
                                          </p:val>
                                        </p:tav>
                                        <p:tav tm="100000">
                                          <p:val>
                                            <p:strVal val="#ppt_h"/>
                                          </p:val>
                                        </p:tav>
                                      </p:tavLst>
                                    </p:anim>
                                    <p:set>
                                      <p:cBhvr>
                                        <p:cTn id="32" dur="1" fill="hold">
                                          <p:stCondLst>
                                            <p:cond delay="499"/>
                                          </p:stCondLst>
                                        </p:cTn>
                                        <p:tgtEl>
                                          <p:spTgt spid="565"/>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564"/>
                                        </p:tgtEl>
                                        <p:attrNameLst>
                                          <p:attrName>style.visibility</p:attrName>
                                        </p:attrNameLst>
                                      </p:cBhvr>
                                      <p:to>
                                        <p:strVal val="visible"/>
                                      </p:to>
                                    </p:set>
                                    <p:anim calcmode="lin" valueType="num">
                                      <p:cBhvr additive="repl">
                                        <p:cTn id="36" dur="500" fill="hold"/>
                                        <p:tgtEl>
                                          <p:spTgt spid="564"/>
                                        </p:tgtEl>
                                        <p:attrNameLst>
                                          <p:attrName>ppt_w</p:attrName>
                                        </p:attrNameLst>
                                      </p:cBhvr>
                                      <p:tavLst>
                                        <p:tav tm="0">
                                          <p:val>
                                            <p:fltVal val="0"/>
                                          </p:val>
                                        </p:tav>
                                        <p:tav tm="100000">
                                          <p:val>
                                            <p:strVal val="#ppt_w"/>
                                          </p:val>
                                        </p:tav>
                                      </p:tavLst>
                                    </p:anim>
                                    <p:anim calcmode="lin" valueType="num">
                                      <p:cBhvr additive="repl">
                                        <p:cTn id="37" dur="500" fill="hold"/>
                                        <p:tgtEl>
                                          <p:spTgt spid="5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Picture 3"/>
          <p:cNvPicPr/>
          <p:nvPr/>
        </p:nvPicPr>
        <p:blipFill>
          <a:blip r:embed="rId2"/>
          <a:stretch/>
        </p:blipFill>
        <p:spPr>
          <a:xfrm>
            <a:off x="0" y="0"/>
            <a:ext cx="12191760" cy="6857640"/>
          </a:xfrm>
          <a:prstGeom prst="rect">
            <a:avLst/>
          </a:prstGeom>
          <a:ln w="0">
            <a:noFill/>
          </a:ln>
        </p:spPr>
      </p:pic>
      <p:pic>
        <p:nvPicPr>
          <p:cNvPr id="568" name="Picture 8"/>
          <p:cNvPicPr/>
          <p:nvPr/>
        </p:nvPicPr>
        <p:blipFill>
          <a:blip r:embed="rId3"/>
          <a:stretch/>
        </p:blipFill>
        <p:spPr>
          <a:xfrm>
            <a:off x="1313280" y="2434320"/>
            <a:ext cx="2869200" cy="3082320"/>
          </a:xfrm>
          <a:prstGeom prst="rect">
            <a:avLst/>
          </a:prstGeom>
          <a:ln w="0">
            <a:noFill/>
          </a:ln>
        </p:spPr>
      </p:pic>
      <p:pic>
        <p:nvPicPr>
          <p:cNvPr id="569" name="Picture 10"/>
          <p:cNvPicPr/>
          <p:nvPr/>
        </p:nvPicPr>
        <p:blipFill>
          <a:blip r:embed="rId4"/>
          <a:stretch/>
        </p:blipFill>
        <p:spPr>
          <a:xfrm>
            <a:off x="4379040" y="2422440"/>
            <a:ext cx="2890800" cy="3086640"/>
          </a:xfrm>
          <a:prstGeom prst="rect">
            <a:avLst/>
          </a:prstGeom>
          <a:ln w="0">
            <a:noFill/>
          </a:ln>
        </p:spPr>
      </p:pic>
      <p:pic>
        <p:nvPicPr>
          <p:cNvPr id="570" name="Picture 12"/>
          <p:cNvPicPr/>
          <p:nvPr/>
        </p:nvPicPr>
        <p:blipFill>
          <a:blip r:embed="rId5"/>
          <a:stretch/>
        </p:blipFill>
        <p:spPr>
          <a:xfrm>
            <a:off x="7460280" y="2422440"/>
            <a:ext cx="2890800" cy="3086640"/>
          </a:xfrm>
          <a:prstGeom prst="rect">
            <a:avLst/>
          </a:prstGeom>
          <a:ln w="0">
            <a:noFill/>
          </a:ln>
        </p:spPr>
      </p:pic>
      <p:pic>
        <p:nvPicPr>
          <p:cNvPr id="571" name="Picture 16"/>
          <p:cNvPicPr/>
          <p:nvPr/>
        </p:nvPicPr>
        <p:blipFill>
          <a:blip r:embed="rId6"/>
          <a:stretch/>
        </p:blipFill>
        <p:spPr>
          <a:xfrm>
            <a:off x="1321200" y="2437560"/>
            <a:ext cx="2869200" cy="3082320"/>
          </a:xfrm>
          <a:prstGeom prst="rect">
            <a:avLst/>
          </a:prstGeom>
          <a:ln w="0">
            <a:noFill/>
          </a:ln>
        </p:spPr>
      </p:pic>
      <p:pic>
        <p:nvPicPr>
          <p:cNvPr id="572" name="Picture 18"/>
          <p:cNvPicPr/>
          <p:nvPr/>
        </p:nvPicPr>
        <p:blipFill>
          <a:blip r:embed="rId7"/>
          <a:stretch/>
        </p:blipFill>
        <p:spPr>
          <a:xfrm>
            <a:off x="4389480" y="2422800"/>
            <a:ext cx="2885040" cy="3086640"/>
          </a:xfrm>
          <a:prstGeom prst="rect">
            <a:avLst/>
          </a:prstGeom>
          <a:ln w="0">
            <a:noFill/>
          </a:ln>
        </p:spPr>
      </p:pic>
      <p:pic>
        <p:nvPicPr>
          <p:cNvPr id="573" name="Picture 20"/>
          <p:cNvPicPr/>
          <p:nvPr/>
        </p:nvPicPr>
        <p:blipFill>
          <a:blip r:embed="rId8"/>
          <a:stretch/>
        </p:blipFill>
        <p:spPr>
          <a:xfrm>
            <a:off x="7465320" y="2422440"/>
            <a:ext cx="2885760" cy="308700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568"/>
                    </p:tgtEl>
                  </p:cond>
                </p:stCondLst>
                <p:childTnLst>
                  <p:par>
                    <p:cTn id="3" fill="hold">
                      <p:stCondLst>
                        <p:cond evt="onClick" delay="0">
                          <p:tgtEl>
                            <p:spTgt spid="568"/>
                          </p:tgtEl>
                        </p:cond>
                      </p:stCondLst>
                      <p:childTnLst>
                        <p:par>
                          <p:cTn id="4" fill="hold">
                            <p:stCondLst>
                              <p:cond delay="0"/>
                            </p:stCondLst>
                            <p:childTnLst>
                              <p:par>
                                <p:cTn id="5" presetID="17" presetClass="exit" presetSubtype="10" fill="hold" nodeType="clickEffect">
                                  <p:stCondLst>
                                    <p:cond delay="0"/>
                                  </p:stCondLst>
                                  <p:childTnLst>
                                    <p:anim calcmode="lin" valueType="num">
                                      <p:cBhvr additive="repl">
                                        <p:cTn id="6" dur="500"/>
                                        <p:tgtEl>
                                          <p:spTgt spid="568"/>
                                        </p:tgtEl>
                                        <p:attrNameLst>
                                          <p:attrName>ppt_w</p:attrName>
                                        </p:attrNameLst>
                                      </p:cBhvr>
                                      <p:tavLst>
                                        <p:tav tm="0">
                                          <p:val>
                                            <p:strVal val="#ppt_w"/>
                                          </p:val>
                                        </p:tav>
                                        <p:tav tm="100000">
                                          <p:val>
                                            <p:fltVal val="0"/>
                                          </p:val>
                                        </p:tav>
                                      </p:tavLst>
                                    </p:anim>
                                    <p:anim calcmode="lin" valueType="num">
                                      <p:cBhvr additive="repl">
                                        <p:cTn id="7" dur="500"/>
                                        <p:tgtEl>
                                          <p:spTgt spid="568"/>
                                        </p:tgtEl>
                                        <p:attrNameLst>
                                          <p:attrName>ppt_h</p:attrName>
                                        </p:attrNameLst>
                                      </p:cBhvr>
                                      <p:tavLst>
                                        <p:tav tm="0">
                                          <p:val>
                                            <p:strVal val="#ppt_h"/>
                                          </p:val>
                                        </p:tav>
                                        <p:tav tm="100000">
                                          <p:val>
                                            <p:strVal val="#ppt_h"/>
                                          </p:val>
                                        </p:tav>
                                      </p:tavLst>
                                    </p:anim>
                                    <p:set>
                                      <p:cBhvr>
                                        <p:cTn id="8" dur="1" fill="hold">
                                          <p:stCondLst>
                                            <p:cond delay="499"/>
                                          </p:stCondLst>
                                        </p:cTn>
                                        <p:tgtEl>
                                          <p:spTgt spid="568"/>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71"/>
                                        </p:tgtEl>
                                        <p:attrNameLst>
                                          <p:attrName>style.visibility</p:attrName>
                                        </p:attrNameLst>
                                      </p:cBhvr>
                                      <p:to>
                                        <p:strVal val="visible"/>
                                      </p:to>
                                    </p:set>
                                    <p:anim calcmode="lin" valueType="num">
                                      <p:cBhvr additive="repl">
                                        <p:cTn id="12" dur="500" fill="hold"/>
                                        <p:tgtEl>
                                          <p:spTgt spid="571"/>
                                        </p:tgtEl>
                                        <p:attrNameLst>
                                          <p:attrName>ppt_w</p:attrName>
                                        </p:attrNameLst>
                                      </p:cBhvr>
                                      <p:tavLst>
                                        <p:tav tm="0">
                                          <p:val>
                                            <p:fltVal val="0"/>
                                          </p:val>
                                        </p:tav>
                                        <p:tav tm="100000">
                                          <p:val>
                                            <p:strVal val="#ppt_w"/>
                                          </p:val>
                                        </p:tav>
                                      </p:tavLst>
                                    </p:anim>
                                    <p:anim calcmode="lin" valueType="num">
                                      <p:cBhvr additive="repl">
                                        <p:cTn id="13" dur="500" fill="hold"/>
                                        <p:tgtEl>
                                          <p:spTgt spid="5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14" restart="whenNotActive" fill="hold" nodeType="interactiveSeq">
                <p:stCondLst>
                  <p:cond evt="onClick" delay="0">
                    <p:tgtEl>
                      <p:spTgt spid="569"/>
                    </p:tgtEl>
                  </p:cond>
                </p:stCondLst>
                <p:childTnLst>
                  <p:par>
                    <p:cTn id="15" fill="hold">
                      <p:stCondLst>
                        <p:cond evt="onClick" delay="0">
                          <p:tgtEl>
                            <p:spTgt spid="569"/>
                          </p:tgtEl>
                        </p:cond>
                      </p:stCondLst>
                      <p:childTnLst>
                        <p:par>
                          <p:cTn id="16" fill="hold">
                            <p:stCondLst>
                              <p:cond delay="0"/>
                            </p:stCondLst>
                            <p:childTnLst>
                              <p:par>
                                <p:cTn id="17" presetID="17" presetClass="exit" presetSubtype="10" fill="hold" nodeType="clickEffect">
                                  <p:stCondLst>
                                    <p:cond delay="0"/>
                                  </p:stCondLst>
                                  <p:childTnLst>
                                    <p:anim calcmode="lin" valueType="num">
                                      <p:cBhvr additive="repl">
                                        <p:cTn id="18" dur="500"/>
                                        <p:tgtEl>
                                          <p:spTgt spid="569"/>
                                        </p:tgtEl>
                                        <p:attrNameLst>
                                          <p:attrName>ppt_w</p:attrName>
                                        </p:attrNameLst>
                                      </p:cBhvr>
                                      <p:tavLst>
                                        <p:tav tm="0">
                                          <p:val>
                                            <p:strVal val="#ppt_w"/>
                                          </p:val>
                                        </p:tav>
                                        <p:tav tm="100000">
                                          <p:val>
                                            <p:fltVal val="0"/>
                                          </p:val>
                                        </p:tav>
                                      </p:tavLst>
                                    </p:anim>
                                    <p:anim calcmode="lin" valueType="num">
                                      <p:cBhvr additive="repl">
                                        <p:cTn id="19" dur="500"/>
                                        <p:tgtEl>
                                          <p:spTgt spid="569"/>
                                        </p:tgtEl>
                                        <p:attrNameLst>
                                          <p:attrName>ppt_h</p:attrName>
                                        </p:attrNameLst>
                                      </p:cBhvr>
                                      <p:tavLst>
                                        <p:tav tm="0">
                                          <p:val>
                                            <p:strVal val="#ppt_h"/>
                                          </p:val>
                                        </p:tav>
                                        <p:tav tm="100000">
                                          <p:val>
                                            <p:strVal val="#ppt_h"/>
                                          </p:val>
                                        </p:tav>
                                      </p:tavLst>
                                    </p:anim>
                                    <p:set>
                                      <p:cBhvr>
                                        <p:cTn id="20" dur="1" fill="hold">
                                          <p:stCondLst>
                                            <p:cond delay="499"/>
                                          </p:stCondLst>
                                        </p:cTn>
                                        <p:tgtEl>
                                          <p:spTgt spid="56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72"/>
                                        </p:tgtEl>
                                        <p:attrNameLst>
                                          <p:attrName>style.visibility</p:attrName>
                                        </p:attrNameLst>
                                      </p:cBhvr>
                                      <p:to>
                                        <p:strVal val="visible"/>
                                      </p:to>
                                    </p:set>
                                    <p:anim calcmode="lin" valueType="num">
                                      <p:cBhvr additive="repl">
                                        <p:cTn id="24" dur="500" fill="hold"/>
                                        <p:tgtEl>
                                          <p:spTgt spid="572"/>
                                        </p:tgtEl>
                                        <p:attrNameLst>
                                          <p:attrName>ppt_w</p:attrName>
                                        </p:attrNameLst>
                                      </p:cBhvr>
                                      <p:tavLst>
                                        <p:tav tm="0">
                                          <p:val>
                                            <p:fltVal val="0"/>
                                          </p:val>
                                        </p:tav>
                                        <p:tav tm="100000">
                                          <p:val>
                                            <p:strVal val="#ppt_w"/>
                                          </p:val>
                                        </p:tav>
                                      </p:tavLst>
                                    </p:anim>
                                    <p:anim calcmode="lin" valueType="num">
                                      <p:cBhvr additive="repl">
                                        <p:cTn id="25" dur="500" fill="hold"/>
                                        <p:tgtEl>
                                          <p:spTgt spid="5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26" restart="whenNotActive" fill="hold" nodeType="interactiveSeq">
                <p:stCondLst>
                  <p:cond evt="onClick" delay="0">
                    <p:tgtEl>
                      <p:spTgt spid="570"/>
                    </p:tgtEl>
                  </p:cond>
                </p:stCondLst>
                <p:childTnLst>
                  <p:par>
                    <p:cTn id="27" fill="hold">
                      <p:stCondLst>
                        <p:cond evt="onClick" delay="0">
                          <p:tgtEl>
                            <p:spTgt spid="570"/>
                          </p:tgtEl>
                        </p:cond>
                      </p:stCondLst>
                      <p:childTnLst>
                        <p:par>
                          <p:cTn id="28" fill="hold">
                            <p:stCondLst>
                              <p:cond delay="0"/>
                            </p:stCondLst>
                            <p:childTnLst>
                              <p:par>
                                <p:cTn id="29" presetID="17" presetClass="exit" presetSubtype="10" fill="hold" nodeType="clickEffect">
                                  <p:stCondLst>
                                    <p:cond delay="0"/>
                                  </p:stCondLst>
                                  <p:childTnLst>
                                    <p:anim calcmode="lin" valueType="num">
                                      <p:cBhvr additive="repl">
                                        <p:cTn id="30" dur="500"/>
                                        <p:tgtEl>
                                          <p:spTgt spid="570"/>
                                        </p:tgtEl>
                                        <p:attrNameLst>
                                          <p:attrName>ppt_w</p:attrName>
                                        </p:attrNameLst>
                                      </p:cBhvr>
                                      <p:tavLst>
                                        <p:tav tm="0">
                                          <p:val>
                                            <p:strVal val="#ppt_w"/>
                                          </p:val>
                                        </p:tav>
                                        <p:tav tm="100000">
                                          <p:val>
                                            <p:fltVal val="0"/>
                                          </p:val>
                                        </p:tav>
                                      </p:tavLst>
                                    </p:anim>
                                    <p:anim calcmode="lin" valueType="num">
                                      <p:cBhvr additive="repl">
                                        <p:cTn id="31" dur="500"/>
                                        <p:tgtEl>
                                          <p:spTgt spid="570"/>
                                        </p:tgtEl>
                                        <p:attrNameLst>
                                          <p:attrName>ppt_h</p:attrName>
                                        </p:attrNameLst>
                                      </p:cBhvr>
                                      <p:tavLst>
                                        <p:tav tm="0">
                                          <p:val>
                                            <p:strVal val="#ppt_h"/>
                                          </p:val>
                                        </p:tav>
                                        <p:tav tm="100000">
                                          <p:val>
                                            <p:strVal val="#ppt_h"/>
                                          </p:val>
                                        </p:tav>
                                      </p:tavLst>
                                    </p:anim>
                                    <p:set>
                                      <p:cBhvr>
                                        <p:cTn id="32" dur="1" fill="hold">
                                          <p:stCondLst>
                                            <p:cond delay="499"/>
                                          </p:stCondLst>
                                        </p:cTn>
                                        <p:tgtEl>
                                          <p:spTgt spid="570"/>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573"/>
                                        </p:tgtEl>
                                        <p:attrNameLst>
                                          <p:attrName>style.visibility</p:attrName>
                                        </p:attrNameLst>
                                      </p:cBhvr>
                                      <p:to>
                                        <p:strVal val="visible"/>
                                      </p:to>
                                    </p:set>
                                    <p:anim calcmode="lin" valueType="num">
                                      <p:cBhvr additive="repl">
                                        <p:cTn id="36" dur="500" fill="hold"/>
                                        <p:tgtEl>
                                          <p:spTgt spid="573"/>
                                        </p:tgtEl>
                                        <p:attrNameLst>
                                          <p:attrName>ppt_w</p:attrName>
                                        </p:attrNameLst>
                                      </p:cBhvr>
                                      <p:tavLst>
                                        <p:tav tm="0">
                                          <p:val>
                                            <p:fltVal val="0"/>
                                          </p:val>
                                        </p:tav>
                                        <p:tav tm="100000">
                                          <p:val>
                                            <p:strVal val="#ppt_w"/>
                                          </p:val>
                                        </p:tav>
                                      </p:tavLst>
                                    </p:anim>
                                    <p:anim calcmode="lin" valueType="num">
                                      <p:cBhvr additive="repl">
                                        <p:cTn id="37" dur="500" fill="hold"/>
                                        <p:tgtEl>
                                          <p:spTgt spid="5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Paveikslėlis 2"/>
          <p:cNvPicPr/>
          <p:nvPr/>
        </p:nvPicPr>
        <p:blipFill>
          <a:blip r:embed="rId2"/>
          <a:stretch/>
        </p:blipFill>
        <p:spPr>
          <a:xfrm>
            <a:off x="0" y="0"/>
            <a:ext cx="12191760" cy="6857640"/>
          </a:xfrm>
          <a:prstGeom prst="rect">
            <a:avLst/>
          </a:prstGeom>
          <a:ln w="0">
            <a:noFill/>
          </a:ln>
        </p:spPr>
      </p:pic>
      <p:pic>
        <p:nvPicPr>
          <p:cNvPr id="575" name="Paveikslėlis 4"/>
          <p:cNvPicPr/>
          <p:nvPr/>
        </p:nvPicPr>
        <p:blipFill>
          <a:blip r:embed="rId3"/>
          <a:stretch/>
        </p:blipFill>
        <p:spPr>
          <a:xfrm>
            <a:off x="1282320" y="2563920"/>
            <a:ext cx="9592200" cy="803160"/>
          </a:xfrm>
          <a:prstGeom prst="rect">
            <a:avLst/>
          </a:prstGeom>
          <a:ln w="0">
            <a:noFill/>
          </a:ln>
        </p:spPr>
      </p:pic>
      <p:pic>
        <p:nvPicPr>
          <p:cNvPr id="576" name="Paveikslėlis 8"/>
          <p:cNvPicPr/>
          <p:nvPr/>
        </p:nvPicPr>
        <p:blipFill>
          <a:blip r:embed="rId4"/>
          <a:stretch/>
        </p:blipFill>
        <p:spPr>
          <a:xfrm>
            <a:off x="1305360" y="3430440"/>
            <a:ext cx="9571320" cy="801360"/>
          </a:xfrm>
          <a:prstGeom prst="rect">
            <a:avLst/>
          </a:prstGeom>
          <a:ln w="0">
            <a:noFill/>
          </a:ln>
        </p:spPr>
      </p:pic>
      <p:pic>
        <p:nvPicPr>
          <p:cNvPr id="577" name="Paveikslėlis 6"/>
          <p:cNvPicPr/>
          <p:nvPr/>
        </p:nvPicPr>
        <p:blipFill>
          <a:blip r:embed="rId5"/>
          <a:stretch/>
        </p:blipFill>
        <p:spPr>
          <a:xfrm>
            <a:off x="1294200" y="3429000"/>
            <a:ext cx="9592200" cy="803160"/>
          </a:xfrm>
          <a:prstGeom prst="rect">
            <a:avLst/>
          </a:prstGeom>
          <a:ln w="0">
            <a:noFill/>
          </a:ln>
        </p:spPr>
      </p:pic>
      <p:pic>
        <p:nvPicPr>
          <p:cNvPr id="578" name="Paveikslėlis 12"/>
          <p:cNvPicPr/>
          <p:nvPr/>
        </p:nvPicPr>
        <p:blipFill>
          <a:blip r:embed="rId6"/>
          <a:stretch/>
        </p:blipFill>
        <p:spPr>
          <a:xfrm>
            <a:off x="1316880" y="4393800"/>
            <a:ext cx="9557280" cy="800280"/>
          </a:xfrm>
          <a:prstGeom prst="rect">
            <a:avLst/>
          </a:prstGeom>
          <a:ln w="0">
            <a:noFill/>
          </a:ln>
        </p:spPr>
      </p:pic>
      <p:pic>
        <p:nvPicPr>
          <p:cNvPr id="579" name="Paveikslėlis 10"/>
          <p:cNvPicPr/>
          <p:nvPr/>
        </p:nvPicPr>
        <p:blipFill>
          <a:blip r:embed="rId7"/>
          <a:stretch/>
        </p:blipFill>
        <p:spPr>
          <a:xfrm>
            <a:off x="1292760" y="4387680"/>
            <a:ext cx="9592200" cy="803160"/>
          </a:xfrm>
          <a:prstGeom prst="rect">
            <a:avLst/>
          </a:prstGeom>
          <a:ln w="0">
            <a:noFill/>
          </a:ln>
        </p:spPr>
      </p:pic>
      <p:pic>
        <p:nvPicPr>
          <p:cNvPr id="580" name="Paveikslėlis 14"/>
          <p:cNvPicPr/>
          <p:nvPr/>
        </p:nvPicPr>
        <p:blipFill>
          <a:blip r:embed="rId8"/>
          <a:stretch/>
        </p:blipFill>
        <p:spPr>
          <a:xfrm>
            <a:off x="1276560" y="2563920"/>
            <a:ext cx="9592200" cy="80316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580"/>
                    </p:tgtEl>
                  </p:cond>
                </p:stCondLst>
                <p:childTnLst>
                  <p:par>
                    <p:cTn id="3" fill="hold">
                      <p:stCondLst>
                        <p:cond evt="onClick" delay="0">
                          <p:tgtEl>
                            <p:spTgt spid="580"/>
                          </p:tgtEl>
                        </p:cond>
                      </p:stCondLst>
                      <p:childTnLst>
                        <p:par>
                          <p:cTn id="4" fill="hold">
                            <p:stCondLst>
                              <p:cond delay="0"/>
                            </p:stCondLst>
                            <p:childTnLst>
                              <p:par>
                                <p:cTn id="5" presetID="17" presetClass="exit" presetSubtype="10" fill="hold" nodeType="clickEffect">
                                  <p:stCondLst>
                                    <p:cond delay="0"/>
                                  </p:stCondLst>
                                  <p:childTnLst>
                                    <p:anim calcmode="lin" valueType="num">
                                      <p:cBhvr additive="repl">
                                        <p:cTn id="6" dur="500"/>
                                        <p:tgtEl>
                                          <p:spTgt spid="580"/>
                                        </p:tgtEl>
                                        <p:attrNameLst>
                                          <p:attrName>ppt_w</p:attrName>
                                        </p:attrNameLst>
                                      </p:cBhvr>
                                      <p:tavLst>
                                        <p:tav tm="0">
                                          <p:val>
                                            <p:strVal val="#ppt_w"/>
                                          </p:val>
                                        </p:tav>
                                        <p:tav tm="100000">
                                          <p:val>
                                            <p:fltVal val="0"/>
                                          </p:val>
                                        </p:tav>
                                      </p:tavLst>
                                    </p:anim>
                                    <p:anim calcmode="lin" valueType="num">
                                      <p:cBhvr additive="repl">
                                        <p:cTn id="7" dur="500"/>
                                        <p:tgtEl>
                                          <p:spTgt spid="580"/>
                                        </p:tgtEl>
                                        <p:attrNameLst>
                                          <p:attrName>ppt_h</p:attrName>
                                        </p:attrNameLst>
                                      </p:cBhvr>
                                      <p:tavLst>
                                        <p:tav tm="0">
                                          <p:val>
                                            <p:strVal val="#ppt_h"/>
                                          </p:val>
                                        </p:tav>
                                        <p:tav tm="100000">
                                          <p:val>
                                            <p:strVal val="#ppt_h"/>
                                          </p:val>
                                        </p:tav>
                                      </p:tavLst>
                                    </p:anim>
                                    <p:set>
                                      <p:cBhvr>
                                        <p:cTn id="8" dur="1" fill="hold">
                                          <p:stCondLst>
                                            <p:cond delay="499"/>
                                          </p:stCondLst>
                                        </p:cTn>
                                        <p:tgtEl>
                                          <p:spTgt spid="580"/>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75"/>
                                        </p:tgtEl>
                                        <p:attrNameLst>
                                          <p:attrName>style.visibility</p:attrName>
                                        </p:attrNameLst>
                                      </p:cBhvr>
                                      <p:to>
                                        <p:strVal val="visible"/>
                                      </p:to>
                                    </p:set>
                                    <p:anim calcmode="lin" valueType="num">
                                      <p:cBhvr additive="repl">
                                        <p:cTn id="12" dur="500" fill="hold"/>
                                        <p:tgtEl>
                                          <p:spTgt spid="575"/>
                                        </p:tgtEl>
                                        <p:attrNameLst>
                                          <p:attrName>ppt_w</p:attrName>
                                        </p:attrNameLst>
                                      </p:cBhvr>
                                      <p:tavLst>
                                        <p:tav tm="0">
                                          <p:val>
                                            <p:fltVal val="0"/>
                                          </p:val>
                                        </p:tav>
                                        <p:tav tm="100000">
                                          <p:val>
                                            <p:strVal val="#ppt_w"/>
                                          </p:val>
                                        </p:tav>
                                      </p:tavLst>
                                    </p:anim>
                                    <p:anim calcmode="lin" valueType="num">
                                      <p:cBhvr additive="repl">
                                        <p:cTn id="13" dur="500" fill="hold"/>
                                        <p:tgtEl>
                                          <p:spTgt spid="5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14" restart="whenNotActive" fill="hold" nodeType="interactiveSeq">
                <p:stCondLst>
                  <p:cond evt="onClick" delay="0">
                    <p:tgtEl>
                      <p:spTgt spid="577"/>
                    </p:tgtEl>
                  </p:cond>
                </p:stCondLst>
                <p:childTnLst>
                  <p:par>
                    <p:cTn id="15" fill="hold">
                      <p:stCondLst>
                        <p:cond evt="onClick" delay="0">
                          <p:tgtEl>
                            <p:spTgt spid="577"/>
                          </p:tgtEl>
                        </p:cond>
                      </p:stCondLst>
                      <p:childTnLst>
                        <p:par>
                          <p:cTn id="16" fill="hold">
                            <p:stCondLst>
                              <p:cond delay="0"/>
                            </p:stCondLst>
                            <p:childTnLst>
                              <p:par>
                                <p:cTn id="17" presetID="17" presetClass="exit" presetSubtype="10" fill="hold" nodeType="clickEffect">
                                  <p:stCondLst>
                                    <p:cond delay="0"/>
                                  </p:stCondLst>
                                  <p:childTnLst>
                                    <p:anim calcmode="lin" valueType="num">
                                      <p:cBhvr additive="repl">
                                        <p:cTn id="18" dur="500"/>
                                        <p:tgtEl>
                                          <p:spTgt spid="577"/>
                                        </p:tgtEl>
                                        <p:attrNameLst>
                                          <p:attrName>ppt_w</p:attrName>
                                        </p:attrNameLst>
                                      </p:cBhvr>
                                      <p:tavLst>
                                        <p:tav tm="0">
                                          <p:val>
                                            <p:strVal val="#ppt_w"/>
                                          </p:val>
                                        </p:tav>
                                        <p:tav tm="100000">
                                          <p:val>
                                            <p:fltVal val="0"/>
                                          </p:val>
                                        </p:tav>
                                      </p:tavLst>
                                    </p:anim>
                                    <p:anim calcmode="lin" valueType="num">
                                      <p:cBhvr additive="repl">
                                        <p:cTn id="19" dur="500"/>
                                        <p:tgtEl>
                                          <p:spTgt spid="577"/>
                                        </p:tgtEl>
                                        <p:attrNameLst>
                                          <p:attrName>ppt_h</p:attrName>
                                        </p:attrNameLst>
                                      </p:cBhvr>
                                      <p:tavLst>
                                        <p:tav tm="0">
                                          <p:val>
                                            <p:strVal val="#ppt_h"/>
                                          </p:val>
                                        </p:tav>
                                        <p:tav tm="100000">
                                          <p:val>
                                            <p:strVal val="#ppt_h"/>
                                          </p:val>
                                        </p:tav>
                                      </p:tavLst>
                                    </p:anim>
                                    <p:set>
                                      <p:cBhvr>
                                        <p:cTn id="20" dur="1" fill="hold">
                                          <p:stCondLst>
                                            <p:cond delay="499"/>
                                          </p:stCondLst>
                                        </p:cTn>
                                        <p:tgtEl>
                                          <p:spTgt spid="577"/>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76"/>
                                        </p:tgtEl>
                                        <p:attrNameLst>
                                          <p:attrName>style.visibility</p:attrName>
                                        </p:attrNameLst>
                                      </p:cBhvr>
                                      <p:to>
                                        <p:strVal val="visible"/>
                                      </p:to>
                                    </p:set>
                                    <p:anim calcmode="lin" valueType="num">
                                      <p:cBhvr additive="repl">
                                        <p:cTn id="24" dur="500" fill="hold"/>
                                        <p:tgtEl>
                                          <p:spTgt spid="576"/>
                                        </p:tgtEl>
                                        <p:attrNameLst>
                                          <p:attrName>ppt_w</p:attrName>
                                        </p:attrNameLst>
                                      </p:cBhvr>
                                      <p:tavLst>
                                        <p:tav tm="0">
                                          <p:val>
                                            <p:fltVal val="0"/>
                                          </p:val>
                                        </p:tav>
                                        <p:tav tm="100000">
                                          <p:val>
                                            <p:strVal val="#ppt_w"/>
                                          </p:val>
                                        </p:tav>
                                      </p:tavLst>
                                    </p:anim>
                                    <p:anim calcmode="lin" valueType="num">
                                      <p:cBhvr additive="repl">
                                        <p:cTn id="25" dur="500" fill="hold"/>
                                        <p:tgtEl>
                                          <p:spTgt spid="5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p:cTn id="26" restart="whenNotActive" fill="hold" nodeType="interactiveSeq">
                <p:stCondLst>
                  <p:cond evt="onClick" delay="0">
                    <p:tgtEl>
                      <p:spTgt spid="579"/>
                    </p:tgtEl>
                  </p:cond>
                </p:stCondLst>
                <p:childTnLst>
                  <p:par>
                    <p:cTn id="27" fill="hold">
                      <p:stCondLst>
                        <p:cond evt="onClick" delay="0">
                          <p:tgtEl>
                            <p:spTgt spid="579"/>
                          </p:tgtEl>
                        </p:cond>
                      </p:stCondLst>
                      <p:childTnLst>
                        <p:par>
                          <p:cTn id="28" fill="hold">
                            <p:stCondLst>
                              <p:cond delay="0"/>
                            </p:stCondLst>
                            <p:childTnLst>
                              <p:par>
                                <p:cTn id="29" presetID="17" presetClass="exit" presetSubtype="10" fill="hold" nodeType="clickEffect">
                                  <p:stCondLst>
                                    <p:cond delay="0"/>
                                  </p:stCondLst>
                                  <p:childTnLst>
                                    <p:anim calcmode="lin" valueType="num">
                                      <p:cBhvr additive="repl">
                                        <p:cTn id="30" dur="500"/>
                                        <p:tgtEl>
                                          <p:spTgt spid="579"/>
                                        </p:tgtEl>
                                        <p:attrNameLst>
                                          <p:attrName>ppt_w</p:attrName>
                                        </p:attrNameLst>
                                      </p:cBhvr>
                                      <p:tavLst>
                                        <p:tav tm="0">
                                          <p:val>
                                            <p:strVal val="#ppt_w"/>
                                          </p:val>
                                        </p:tav>
                                        <p:tav tm="100000">
                                          <p:val>
                                            <p:fltVal val="0"/>
                                          </p:val>
                                        </p:tav>
                                      </p:tavLst>
                                    </p:anim>
                                    <p:anim calcmode="lin" valueType="num">
                                      <p:cBhvr additive="repl">
                                        <p:cTn id="31" dur="500"/>
                                        <p:tgtEl>
                                          <p:spTgt spid="579"/>
                                        </p:tgtEl>
                                        <p:attrNameLst>
                                          <p:attrName>ppt_h</p:attrName>
                                        </p:attrNameLst>
                                      </p:cBhvr>
                                      <p:tavLst>
                                        <p:tav tm="0">
                                          <p:val>
                                            <p:strVal val="#ppt_h"/>
                                          </p:val>
                                        </p:tav>
                                        <p:tav tm="100000">
                                          <p:val>
                                            <p:strVal val="#ppt_h"/>
                                          </p:val>
                                        </p:tav>
                                      </p:tavLst>
                                    </p:anim>
                                    <p:set>
                                      <p:cBhvr>
                                        <p:cTn id="32" dur="1" fill="hold">
                                          <p:stCondLst>
                                            <p:cond delay="499"/>
                                          </p:stCondLst>
                                        </p:cTn>
                                        <p:tgtEl>
                                          <p:spTgt spid="579"/>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578"/>
                                        </p:tgtEl>
                                        <p:attrNameLst>
                                          <p:attrName>style.visibility</p:attrName>
                                        </p:attrNameLst>
                                      </p:cBhvr>
                                      <p:to>
                                        <p:strVal val="visible"/>
                                      </p:to>
                                    </p:set>
                                    <p:anim calcmode="lin" valueType="num">
                                      <p:cBhvr additive="repl">
                                        <p:cTn id="36" dur="500" fill="hold"/>
                                        <p:tgtEl>
                                          <p:spTgt spid="578"/>
                                        </p:tgtEl>
                                        <p:attrNameLst>
                                          <p:attrName>ppt_w</p:attrName>
                                        </p:attrNameLst>
                                      </p:cBhvr>
                                      <p:tavLst>
                                        <p:tav tm="0">
                                          <p:val>
                                            <p:fltVal val="0"/>
                                          </p:val>
                                        </p:tav>
                                        <p:tav tm="100000">
                                          <p:val>
                                            <p:strVal val="#ppt_w"/>
                                          </p:val>
                                        </p:tav>
                                      </p:tavLst>
                                    </p:anim>
                                    <p:anim calcmode="lin" valueType="num">
                                      <p:cBhvr additive="repl">
                                        <p:cTn id="37" dur="500" fill="hold"/>
                                        <p:tgtEl>
                                          <p:spTgt spid="5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Paveikslėlis 6" descr="Paveikslėlis, kuriame yra tekstas, apranga, vyras, ekrano kopija&#10;&#10;Automatiškai sugeneruotas aprašymas"/>
          <p:cNvPicPr/>
          <p:nvPr/>
        </p:nvPicPr>
        <p:blipFill>
          <a:blip r:embed="rId2"/>
          <a:stretch/>
        </p:blipFill>
        <p:spPr>
          <a:xfrm>
            <a:off x="0" y="0"/>
            <a:ext cx="12191760" cy="6857640"/>
          </a:xfrm>
          <a:prstGeom prst="rect">
            <a:avLst/>
          </a:prstGeom>
          <a:ln w="0">
            <a:noFill/>
          </a:ln>
        </p:spPr>
      </p:pic>
      <p:sp>
        <p:nvSpPr>
          <p:cNvPr id="582" name="PlaceHolder 1"/>
          <p:cNvSpPr>
            <a:spLocks noGrp="1"/>
          </p:cNvSpPr>
          <p:nvPr>
            <p:ph/>
          </p:nvPr>
        </p:nvSpPr>
        <p:spPr>
          <a:xfrm>
            <a:off x="1177920" y="1288440"/>
            <a:ext cx="9835560" cy="3236400"/>
          </a:xfrm>
          <a:prstGeom prst="rect">
            <a:avLst/>
          </a:prstGeom>
          <a:noFill/>
          <a:ln w="0">
            <a:noFill/>
          </a:ln>
        </p:spPr>
        <p:txBody>
          <a:bodyPr anchor="t">
            <a:normAutofit/>
          </a:bodyPr>
          <a:lstStyle/>
          <a:p>
            <a:pPr algn="ctr">
              <a:lnSpc>
                <a:spcPct val="100000"/>
              </a:lnSpc>
              <a:spcBef>
                <a:spcPts val="1001"/>
              </a:spcBef>
              <a:buNone/>
              <a:tabLst>
                <a:tab pos="0" algn="l"/>
              </a:tabLst>
            </a:pPr>
            <a:r>
              <a:rPr lang="pl-PL" sz="1600" b="0" strike="noStrike" spc="-1" dirty="0">
                <a:solidFill>
                  <a:srgbClr val="000000"/>
                </a:solidFill>
                <a:latin typeface="Switzer"/>
              </a:rPr>
              <a:t>Teraz wiesz o potencjalnych zagrożeniach</a:t>
            </a:r>
            <a:r>
              <a:rPr lang="en-US" sz="1600" b="0" strike="noStrike" spc="-1" dirty="0">
                <a:solidFill>
                  <a:srgbClr val="000000"/>
                </a:solidFill>
                <a:latin typeface="Switzer"/>
              </a:rPr>
              <a:t>,</a:t>
            </a:r>
            <a:r>
              <a:rPr lang="pl-PL" sz="1600" b="0" strike="noStrike" spc="-1" dirty="0">
                <a:solidFill>
                  <a:srgbClr val="000000"/>
                </a:solidFill>
                <a:latin typeface="Switzer"/>
              </a:rPr>
              <a:t> związanych z wypadkiem jądrowym lub radiologicznym, możliwych skutkach tych wypadków dla zdrowia i życia, mienia i środowiska osób znajdujących się w strefie zagrożenia, a także o niezbędnych działaniach, które należy podjąć w razie wypadku.</a:t>
            </a:r>
            <a:endParaRPr lang="lt-LT" sz="1600" b="0" strike="noStrike" spc="-1" dirty="0">
              <a:solidFill>
                <a:srgbClr val="000000"/>
              </a:solidFill>
              <a:latin typeface="Switzer"/>
            </a:endParaRPr>
          </a:p>
        </p:txBody>
      </p:sp>
      <p:sp>
        <p:nvSpPr>
          <p:cNvPr id="583" name="TextBox 3"/>
          <p:cNvSpPr/>
          <p:nvPr/>
        </p:nvSpPr>
        <p:spPr>
          <a:xfrm>
            <a:off x="3048480" y="256680"/>
            <a:ext cx="609480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lt-LT" sz="5400" b="1" strike="noStrike" spc="-1">
                <a:solidFill>
                  <a:srgbClr val="050505"/>
                </a:solidFill>
                <a:latin typeface="Switzer"/>
              </a:rPr>
              <a:t>Gratulacje!</a:t>
            </a:r>
            <a:endParaRPr lang="en-US" sz="5400" b="0" strike="noStrike" spc="-1">
              <a:latin typeface="Arial"/>
            </a:endParaRPr>
          </a:p>
        </p:txBody>
      </p:sp>
      <p:grpSp>
        <p:nvGrpSpPr>
          <p:cNvPr id="584" name="Group 10"/>
          <p:cNvGrpSpPr/>
          <p:nvPr/>
        </p:nvGrpSpPr>
        <p:grpSpPr>
          <a:xfrm>
            <a:off x="349920" y="3481200"/>
            <a:ext cx="2439000" cy="3230640"/>
            <a:chOff x="349920" y="3481200"/>
            <a:chExt cx="2439000" cy="3230640"/>
          </a:xfrm>
        </p:grpSpPr>
        <p:pic>
          <p:nvPicPr>
            <p:cNvPr id="585" name="Picture 5" descr="A red and white emblem with an axe and a red shield&#10;&#10;Description automatically generated"/>
            <p:cNvPicPr/>
            <p:nvPr/>
          </p:nvPicPr>
          <p:blipFill>
            <a:blip r:embed="rId3"/>
            <a:stretch/>
          </p:blipFill>
          <p:spPr>
            <a:xfrm>
              <a:off x="353880" y="3481200"/>
              <a:ext cx="873720" cy="806760"/>
            </a:xfrm>
            <a:prstGeom prst="rect">
              <a:avLst/>
            </a:prstGeom>
            <a:ln w="0">
              <a:noFill/>
            </a:ln>
          </p:spPr>
        </p:pic>
        <p:pic>
          <p:nvPicPr>
            <p:cNvPr id="586" name="Graphic 7"/>
            <p:cNvPicPr/>
            <p:nvPr/>
          </p:nvPicPr>
          <p:blipFill>
            <a:blip r:embed="rId4"/>
            <a:stretch/>
          </p:blipFill>
          <p:spPr>
            <a:xfrm>
              <a:off x="510480" y="4525200"/>
              <a:ext cx="552240" cy="696240"/>
            </a:xfrm>
            <a:prstGeom prst="rect">
              <a:avLst/>
            </a:prstGeom>
            <a:ln w="0">
              <a:noFill/>
            </a:ln>
          </p:spPr>
        </p:pic>
        <p:pic>
          <p:nvPicPr>
            <p:cNvPr id="587" name="Graphic 8"/>
            <p:cNvPicPr/>
            <p:nvPr/>
          </p:nvPicPr>
          <p:blipFill>
            <a:blip r:embed="rId5"/>
            <a:stretch/>
          </p:blipFill>
          <p:spPr>
            <a:xfrm>
              <a:off x="493560" y="5418720"/>
              <a:ext cx="586080" cy="657000"/>
            </a:xfrm>
            <a:prstGeom prst="rect">
              <a:avLst/>
            </a:prstGeom>
            <a:ln w="0">
              <a:noFill/>
            </a:ln>
          </p:spPr>
        </p:pic>
        <p:pic>
          <p:nvPicPr>
            <p:cNvPr id="588" name="Graphic 9"/>
            <p:cNvPicPr/>
            <p:nvPr/>
          </p:nvPicPr>
          <p:blipFill>
            <a:blip r:embed="rId6"/>
            <a:stretch/>
          </p:blipFill>
          <p:spPr>
            <a:xfrm>
              <a:off x="349920" y="6224400"/>
              <a:ext cx="2439000" cy="487440"/>
            </a:xfrm>
            <a:prstGeom prst="rect">
              <a:avLst/>
            </a:prstGeom>
            <a:ln w="0">
              <a:noFill/>
            </a:ln>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638</TotalTime>
  <Words>3930</Words>
  <Application>Microsoft Office PowerPoint</Application>
  <PresentationFormat>Widescreen</PresentationFormat>
  <Paragraphs>242</Paragraphs>
  <Slides>93</Slides>
  <Notes>0</Notes>
  <HiddenSlides>0</HiddenSlides>
  <MMClips>9</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93</vt:i4>
      </vt:variant>
    </vt:vector>
  </HeadingPairs>
  <TitlesOfParts>
    <vt:vector size="98" baseType="lpstr">
      <vt:lpstr>Arial</vt:lpstr>
      <vt:lpstr>Switzer</vt:lpstr>
      <vt:lpstr>Times New Roman</vt:lpstr>
      <vt:lpstr>Office Theme</vt:lpstr>
      <vt:lpstr>Office Theme</vt:lpstr>
      <vt:lpstr>Materiały dydaktyczne dla uczniów klas 5-8</vt:lpstr>
      <vt:lpstr>Rodzaje promieniowania jonizującego   </vt:lpstr>
      <vt:lpstr>Rodzaje promieniowania jonizującego   </vt:lpstr>
      <vt:lpstr>Rodzaje promieniowania jonizującego   </vt:lpstr>
      <vt:lpstr>  Źródła promieniowania jonizującego i ich zastosowania w praktyce    </vt:lpstr>
      <vt:lpstr>  Źródła promieniowania jonizującego i ich zastosowania w praktyce   </vt:lpstr>
      <vt:lpstr>  Źródła promieniowania jonizującego i ich zastosowania w praktyce   </vt:lpstr>
      <vt:lpstr>  Źródła promieniowania jonizującego i ich zastosowania w praktyce   </vt:lpstr>
      <vt:lpstr>Źródła promieniowania jonizującego i ich zastosowania w praktyce </vt:lpstr>
      <vt:lpstr>PowerPoint Presentation</vt:lpstr>
      <vt:lpstr>Źródła promieniowania jonizującego i ich zastosowania w praktyce </vt:lpstr>
      <vt:lpstr>Źródła promieniowania jonizującego i ich zastosowania w praktyce </vt:lpstr>
      <vt:lpstr> Porzucone źródła promieniotwórcze. Jak się zachowywać po znalezieniu porzuconego źródła promieniotwórczego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Porzucone źródła promieniotwórcze. Jak się zachowywać po znalezieniu porzuconego źródła promieniotwórczego</vt:lpstr>
      <vt:lpstr>Porzucone źródła promieniotwórcze. Jak się zachowywać po znalezieniu porzuconego źródła promieniotwórczego</vt:lpstr>
      <vt:lpstr>PowerPoint Presentation</vt:lpstr>
      <vt:lpstr>Promieniowanie tła na Litwie  </vt:lpstr>
      <vt:lpstr>PowerPoint Presentation</vt:lpstr>
      <vt:lpstr>PowerPoint Presentation</vt:lpstr>
      <vt:lpstr>Promieniowanie tła na Litwie  </vt:lpstr>
      <vt:lpstr>Awarie jądrowe lub radiologiczne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Przygotowanie plecaka ucieczkowego</vt:lpstr>
      <vt:lpstr>Przygotowanie plecaka ucieczkowego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Działania ochronne dla ogółu społeczeństwa w przypadku awarii jądrowej (I)</vt:lpstr>
      <vt:lpstr>Działania ochronne dla ogółu społeczeństwa w przypadku awarii jądrowej (I)</vt:lpstr>
      <vt:lpstr>Działania ochronne dla ogółu społeczeństwa w przypadku awarii jądrowej (I)</vt:lpstr>
      <vt:lpstr>PowerPoint Presentation</vt:lpstr>
      <vt:lpstr>Działania ochronne dla ogółu społeczeństwa w przypadku awarii jądrowej (I)</vt:lpstr>
      <vt:lpstr>Działania ochronne dla ogółu społeczeństwa w przypadku awarii jądrowej (II)</vt:lpstr>
      <vt:lpstr>Działania ochronne dla ogółu społeczeństwa w przypadku awarii jądrowej (II)</vt:lpstr>
      <vt:lpstr>Działania ochronne dla ogółu społeczeństwa w przypadku awarii jądrowej (II)</vt:lpstr>
      <vt:lpstr>Działania ochronne dla ogółu społeczeństwa w przypadku awarii jądrowej (II)</vt:lpstr>
      <vt:lpstr>Działania ochronne dla ogółu społeczeństwa w przypadku awarii jądrowej (II)</vt:lpstr>
      <vt:lpstr>Działania ochronne dla ogółu społeczeństwa w przypadku awarii jądrowej (II)</vt:lpstr>
      <vt:lpstr>Działania ochronne dla ogółu społeczeństwa w przypadku awarii jądrowej (III)</vt:lpstr>
      <vt:lpstr>Działania ochronne dla ogółu społeczeństwa w przypadku awarii jądrowej (III)</vt:lpstr>
      <vt:lpstr>Działania ochronne dla ogółu społeczeństwa w przypadku awarii jądrowej (III)</vt:lpstr>
      <vt:lpstr>Sygnały alarmowe ochrony ludności</vt:lpstr>
      <vt:lpstr>PowerPoint Presentation</vt:lpstr>
      <vt:lpstr>Sygnały alarmowe ochrony ludności</vt:lpstr>
      <vt:lpstr>Sygnały alarmowe ochrony ludności</vt:lpstr>
      <vt:lpstr>Sygnały alarmowe ochrony ludności</vt:lpstr>
      <vt:lpstr>Sygnały alarmowe ochrony ludności</vt:lpstr>
      <vt:lpstr>Sygnały alarmowe ochrony ludności</vt:lpstr>
      <vt:lpstr>Sygnały alarmowe ochrony ludności</vt:lpstr>
      <vt:lpstr>Sygnały alarmowe ochrony ludności</vt:lpstr>
      <vt:lpstr>Sygnały alarmowe ochrony ludności</vt:lpstr>
      <vt:lpstr>Sygnały alarmowe ochrony ludności</vt:lpstr>
      <vt:lpstr>Sygnały alarmowe ochrony ludności</vt:lpstr>
      <vt:lpstr>Konfiguracja telefonu do odbierania powiadomień z telefonów komórkowych dla mieszkańców </vt:lpstr>
      <vt:lpstr>Konfiguracja telefonu do odbierania powiadomień z telefonów komórkowych dla mieszkańców  </vt:lpstr>
      <vt:lpstr>Konfiguracja telefonu do odbierania powiadomień z telefonów komórkowych dla mieszkańców </vt:lpstr>
      <vt:lpstr>Blokowanie tarczycy jodem</vt:lpstr>
      <vt:lpstr>Blokowanie tarczycy jodem</vt:lpstr>
      <vt:lpstr>Blokowanie tarczycy jodem</vt:lpstr>
      <vt:lpstr>Blokowanie tarczycy jodem</vt:lpstr>
      <vt:lpstr>Blokowanie tarczycy jodem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Rugile Grigaitė</dc:creator>
  <dc:description/>
  <cp:lastModifiedBy>Tatjana Milkamanovič</cp:lastModifiedBy>
  <cp:revision>49</cp:revision>
  <dcterms:created xsi:type="dcterms:W3CDTF">2023-11-02T13:32:36Z</dcterms:created>
  <dcterms:modified xsi:type="dcterms:W3CDTF">2024-09-16T08:20:33Z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9</vt:i4>
  </property>
  <property fmtid="{D5CDD505-2E9C-101B-9397-08002B2CF9AE}" pid="3" name="PresentationFormat">
    <vt:lpwstr>Plačiaekranė</vt:lpwstr>
  </property>
  <property fmtid="{D5CDD505-2E9C-101B-9397-08002B2CF9AE}" pid="4" name="Slides">
    <vt:i4>93</vt:i4>
  </property>
</Properties>
</file>